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</p:sldMasterIdLst>
  <p:notesMasterIdLst>
    <p:notesMasterId r:id="rId13"/>
  </p:notesMasterIdLst>
  <p:handoutMasterIdLst>
    <p:handoutMasterId r:id="rId22"/>
  </p:handoutMasterIdLst>
  <p:sldIdLst>
    <p:sldId id="542" r:id="rId4"/>
    <p:sldId id="543" r:id="rId5"/>
    <p:sldId id="731" r:id="rId6"/>
    <p:sldId id="732" r:id="rId7"/>
    <p:sldId id="546" r:id="rId8"/>
    <p:sldId id="738" r:id="rId9"/>
    <p:sldId id="772" r:id="rId10"/>
    <p:sldId id="758" r:id="rId11"/>
    <p:sldId id="759" r:id="rId12"/>
    <p:sldId id="557" r:id="rId14"/>
    <p:sldId id="558" r:id="rId15"/>
    <p:sldId id="688" r:id="rId16"/>
    <p:sldId id="687" r:id="rId17"/>
    <p:sldId id="783" r:id="rId18"/>
    <p:sldId id="762" r:id="rId19"/>
    <p:sldId id="763" r:id="rId20"/>
    <p:sldId id="691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CB9D9"/>
    <a:srgbClr val="79B8D8"/>
    <a:srgbClr val="E60012"/>
    <a:srgbClr val="595757"/>
    <a:srgbClr val="45B035"/>
    <a:srgbClr val="0097E0"/>
    <a:srgbClr val="1F96CF"/>
    <a:srgbClr val="727171"/>
    <a:srgbClr val="B81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40" autoAdjust="0"/>
    <p:restoredTop sz="94660"/>
  </p:normalViewPr>
  <p:slideViewPr>
    <p:cSldViewPr snapToGrid="0">
      <p:cViewPr varScale="1">
        <p:scale>
          <a:sx n="90" d="100"/>
          <a:sy n="90" d="100"/>
        </p:scale>
        <p:origin x="5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32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145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C6C0D-7C2A-4B52-ADCA-7373D4E8C6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D4E6D-089D-4107-8FB8-A670580CB8D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B5E9-2DC9-42D4-B1B3-625E41DD83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C0203-F339-4371-975B-9C973411F3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image" Target="file:///C:\Users\1V994W2\Documents\Tencent%20Files\574576071\FileRecv\&#25340;&#35013;&#32032;&#26448;\20191224&#24050;&#25286;&#32032;&#26448;%20&#21512;&#24182;&#25552;&#20132;\\18\subject_holdright_221,79,65_0_lively_full_0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2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0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7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9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7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1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8.png"/><Relationship Id="rId6" Type="http://schemas.openxmlformats.org/officeDocument/2006/relationships/tags" Target="../tags/tag13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7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image" Target="file:///C:\Users\1V994W2\PycharmProjects\PPT_Background_Generation/pic_temp/pic_half_right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8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7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34440"/>
            <a:ext cx="4389120" cy="438912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6604000" y="3651568"/>
            <a:ext cx="4826000" cy="1111250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rtl="0" eaLnBrk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18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6604000" y="2095183"/>
            <a:ext cx="4825365" cy="1351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扉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 hasCustomPrompt="1"/>
            <p:custDataLst>
              <p:tags r:id="rId8"/>
            </p:custDataLst>
          </p:nvPr>
        </p:nvSpPr>
        <p:spPr>
          <a:xfrm>
            <a:off x="9798051" y="4296410"/>
            <a:ext cx="1755775" cy="408940"/>
          </a:xfrm>
          <a:prstGeom prst="rect">
            <a:avLst/>
          </a:prstGeom>
        </p:spPr>
        <p:txBody>
          <a:bodyPr vert="horz" wrap="square" lIns="90000" tIns="46800" rIns="90000" bIns="46800" anchor="t" anchorCtr="0">
            <a:normAutofit/>
          </a:bodyPr>
          <a:lstStyle>
            <a:lvl1pPr marL="0" marR="0" indent="0" algn="r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9"/>
            </p:custDataLst>
          </p:nvPr>
        </p:nvSpPr>
        <p:spPr>
          <a:xfrm>
            <a:off x="9798051" y="4818380"/>
            <a:ext cx="1755775" cy="408940"/>
          </a:xfrm>
          <a:prstGeom prst="rect">
            <a:avLst/>
          </a:prstGeom>
        </p:spPr>
        <p:txBody>
          <a:bodyPr vert="horz" wrap="square" lIns="90000" tIns="46800" rIns="90000" bIns="46800" anchor="t" anchorCtr="0">
            <a:normAutofit/>
          </a:bodyPr>
          <a:lstStyle>
            <a:lvl1pPr marL="0" marR="0" indent="0" algn="r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8" name="任意多边形 5"/>
          <p:cNvSpPr/>
          <p:nvPr userDrawn="1">
            <p:custDataLst>
              <p:tags r:id="rId10"/>
            </p:custDataLst>
          </p:nvPr>
        </p:nvSpPr>
        <p:spPr>
          <a:xfrm flipH="1">
            <a:off x="10379075" y="1632585"/>
            <a:ext cx="1250950" cy="2414905"/>
          </a:xfrm>
          <a:custGeom>
            <a:avLst/>
            <a:gdLst>
              <a:gd name="connisteX0" fmla="*/ 1885950 w 1896110"/>
              <a:gd name="connsiteY0" fmla="*/ 826135 h 4745355"/>
              <a:gd name="connisteX1" fmla="*/ 1885950 w 1896110"/>
              <a:gd name="connsiteY1" fmla="*/ 0 h 4745355"/>
              <a:gd name="connisteX2" fmla="*/ 0 w 1896110"/>
              <a:gd name="connsiteY2" fmla="*/ 0 h 4745355"/>
              <a:gd name="connisteX3" fmla="*/ 0 w 1896110"/>
              <a:gd name="connsiteY3" fmla="*/ 4745355 h 4745355"/>
              <a:gd name="connisteX4" fmla="*/ 1896110 w 1896110"/>
              <a:gd name="connsiteY4" fmla="*/ 4745355 h 4745355"/>
              <a:gd name="connisteX5" fmla="*/ 1896110 w 1896110"/>
              <a:gd name="connsiteY5" fmla="*/ 4003675 h 4745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896110" h="4745355">
                <a:moveTo>
                  <a:pt x="1885950" y="826135"/>
                </a:moveTo>
                <a:lnTo>
                  <a:pt x="1885950" y="0"/>
                </a:lnTo>
                <a:lnTo>
                  <a:pt x="0" y="0"/>
                </a:lnTo>
                <a:lnTo>
                  <a:pt x="0" y="4745355"/>
                </a:lnTo>
                <a:lnTo>
                  <a:pt x="1896110" y="4745355"/>
                </a:lnTo>
                <a:lnTo>
                  <a:pt x="1896110" y="4003675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1"/>
            </p:custDataLst>
          </p:nvPr>
        </p:nvSpPr>
        <p:spPr>
          <a:xfrm>
            <a:off x="6480811" y="2070736"/>
            <a:ext cx="4825365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6480175" y="3246121"/>
            <a:ext cx="482600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032000" cy="40640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0" y="1397000"/>
            <a:ext cx="2032000" cy="4064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8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3889058" y="2264093"/>
            <a:ext cx="4414520" cy="116776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3"/>
            </p:custDataLst>
          </p:nvPr>
        </p:nvSpPr>
        <p:spPr>
          <a:xfrm>
            <a:off x="2920684" y="3475037"/>
            <a:ext cx="6350635" cy="1118870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6" Type="http://schemas.openxmlformats.org/officeDocument/2006/relationships/theme" Target="../theme/theme2.xml"/><Relationship Id="rId25" Type="http://schemas.openxmlformats.org/officeDocument/2006/relationships/tags" Target="../tags/tag143.xml"/><Relationship Id="rId24" Type="http://schemas.openxmlformats.org/officeDocument/2006/relationships/tags" Target="../tags/tag142.xml"/><Relationship Id="rId23" Type="http://schemas.openxmlformats.org/officeDocument/2006/relationships/tags" Target="../tags/tag141.xml"/><Relationship Id="rId22" Type="http://schemas.openxmlformats.org/officeDocument/2006/relationships/tags" Target="../tags/tag140.xml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4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 flipH="1">
            <a:off x="367981" y="545022"/>
            <a:ext cx="2231136" cy="29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dirty="0" smtClean="0">
                <a:latin typeface="Myriad Pro" panose="020B0503030403020204" pitchFamily="34" charset="0"/>
              </a:rPr>
              <a:t>www.dfwlg.com</a:t>
            </a:r>
            <a:endParaRPr lang="zh-CN" altLang="en-US" sz="1300" dirty="0">
              <a:latin typeface="Myriad Pro" panose="020B0503030403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051" y="5242413"/>
            <a:ext cx="5550948" cy="161558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94" y="4659695"/>
            <a:ext cx="2866450" cy="187047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241" y="404670"/>
            <a:ext cx="896752" cy="893451"/>
          </a:xfrm>
          <a:prstGeom prst="rect">
            <a:avLst/>
          </a:prstGeom>
        </p:spPr>
      </p:pic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020662" y="2272153"/>
            <a:ext cx="8245678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4000" b="1" i="0" u="none" strike="noStrike" cap="none" normalizeH="0" baseline="0" dirty="0" smtClean="0">
                <a:ln>
                  <a:noFill/>
                </a:ln>
                <a:solidFill>
                  <a:srgbClr val="1F3864"/>
                </a:solidFill>
                <a:effectLst/>
                <a:latin typeface="Arial" panose="020B0604020202020204" pitchFamily="34" charset="0"/>
                <a:cs typeface="微软雅黑" panose="020B0503020204020204" pitchFamily="34" charset="-122"/>
              </a:rPr>
              <a:t>业财系</a:t>
            </a:r>
            <a:r>
              <a:rPr kumimoji="0" lang="zh-CN" altLang="zh-CN" sz="4000" b="1" i="0" u="none" strike="noStrike" cap="none" normalizeH="0" baseline="0" dirty="0" smtClean="0">
                <a:ln>
                  <a:noFill/>
                </a:ln>
                <a:solidFill>
                  <a:srgbClr val="1F3864"/>
                </a:solidFill>
                <a:effectLst/>
                <a:cs typeface="微软雅黑" panose="020B0503020204020204" pitchFamily="34" charset="-122"/>
              </a:rPr>
              <a:t>统</a:t>
            </a:r>
            <a:r>
              <a:rPr kumimoji="0" lang="en-US" altLang="zh-CN" sz="4000" b="1" i="0" u="none" strike="noStrike" cap="none" normalizeH="0" baseline="0" dirty="0" smtClean="0">
                <a:ln>
                  <a:noFill/>
                </a:ln>
                <a:solidFill>
                  <a:srgbClr val="1F3864"/>
                </a:solidFill>
                <a:effectLst/>
                <a:cs typeface="微软雅黑" panose="020B0503020204020204" pitchFamily="34" charset="-122"/>
              </a:rPr>
              <a:t>-</a:t>
            </a:r>
            <a:r>
              <a:rPr kumimoji="0" lang="zh-CN" altLang="en-US" sz="4000" b="1" i="0" u="none" strike="noStrike" cap="none" normalizeH="0" baseline="0" dirty="0" smtClean="0">
                <a:ln>
                  <a:noFill/>
                </a:ln>
                <a:solidFill>
                  <a:srgbClr val="1F3864"/>
                </a:solidFill>
                <a:effectLst/>
                <a:cs typeface="微软雅黑" panose="020B0503020204020204" pitchFamily="34" charset="-122"/>
              </a:rPr>
              <a:t>收支</a:t>
            </a:r>
            <a:r>
              <a:rPr kumimoji="0" lang="en-US" altLang="zh-CN" sz="4000" b="1" i="0" u="none" strike="noStrike" cap="none" normalizeH="0" baseline="0" dirty="0" smtClean="0">
                <a:ln>
                  <a:noFill/>
                </a:ln>
                <a:solidFill>
                  <a:srgbClr val="1F3864"/>
                </a:solidFill>
                <a:effectLst/>
                <a:cs typeface="微软雅黑" panose="020B0503020204020204" pitchFamily="34" charset="-122"/>
              </a:rPr>
              <a:t>-</a:t>
            </a:r>
            <a:r>
              <a:rPr kumimoji="0" lang="zh-CN" altLang="en-US" sz="4000" b="1" i="0" u="none" strike="noStrike" cap="none" normalizeH="0" baseline="0" dirty="0" smtClean="0">
                <a:ln>
                  <a:noFill/>
                </a:ln>
                <a:solidFill>
                  <a:srgbClr val="1F3864"/>
                </a:solidFill>
                <a:effectLst/>
                <a:cs typeface="微软雅黑" panose="020B0503020204020204" pitchFamily="34" charset="-122"/>
              </a:rPr>
              <a:t>暂估模块讲解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1239742" y="6207865"/>
            <a:ext cx="640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yriad Pro" panose="020B0503030403020204" pitchFamily="34" charset="0"/>
                <a:ea typeface="方正黑体简体" panose="02010601030101010101" pitchFamily="2" charset="-122"/>
              </a:rPr>
              <a:t>Page . 10</a:t>
            </a:r>
            <a:endParaRPr lang="zh-CN" altLang="en-US" sz="900" dirty="0">
              <a:latin typeface="Myriad Pro" panose="020B0503030403020204" pitchFamily="34" charset="0"/>
              <a:ea typeface="方正黑体简体" panose="0201060103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69579" y="849035"/>
            <a:ext cx="11286414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741" y="260242"/>
            <a:ext cx="516251" cy="514351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886167" y="874856"/>
            <a:ext cx="1076441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sz="1400" b="1" dirty="0">
                <a:solidFill>
                  <a:srgbClr val="FF0000"/>
                </a:solidFill>
                <a:sym typeface="+mn-ea"/>
              </a:rPr>
              <a:t>可查询已有的暂估应付单和新增新的暂估应付单</a:t>
            </a:r>
            <a:endParaRPr lang="zh-CN" altLang="en-US" sz="1400" b="1" dirty="0" smtClean="0">
              <a:solidFill>
                <a:srgbClr val="FF0000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469265" y="848897"/>
            <a:ext cx="7344000" cy="0"/>
          </a:xfrm>
          <a:prstGeom prst="line">
            <a:avLst/>
          </a:prstGeom>
          <a:ln w="34925">
            <a:solidFill>
              <a:srgbClr val="79B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22605" y="362585"/>
            <a:ext cx="6410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</a:rPr>
              <a:t>3.3</a:t>
            </a:r>
            <a:r>
              <a:rPr lang="en-US" altLang="zh-CN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 </a:t>
            </a:r>
            <a:r>
              <a:rPr lang="zh-CN" altLang="en-US" sz="2000" b="1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暂估应付单</a:t>
            </a:r>
            <a:r>
              <a:rPr lang="en-US" altLang="zh-CN" sz="2000" b="1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—</a:t>
            </a:r>
            <a:r>
              <a:rPr lang="zh-CN" altLang="en-US" sz="2000" b="1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查询</a:t>
            </a:r>
            <a:endParaRPr lang="zh-CN" altLang="en-US" sz="2000" b="1" dirty="0" smtClean="0">
              <a:solidFill>
                <a:srgbClr val="002060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95" y="1270000"/>
            <a:ext cx="9730740" cy="5842635"/>
          </a:xfrm>
          <a:prstGeom prst="rect">
            <a:avLst/>
          </a:prstGeom>
        </p:spPr>
      </p:pic>
      <p:sp>
        <p:nvSpPr>
          <p:cNvPr id="5" name="流程图: 联系 4"/>
          <p:cNvSpPr/>
          <p:nvPr/>
        </p:nvSpPr>
        <p:spPr>
          <a:xfrm>
            <a:off x="1460500" y="1740535"/>
            <a:ext cx="311150" cy="30289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spcAft>
                <a:spcPts val="0"/>
              </a:spcAft>
            </a:pPr>
            <a:r>
              <a:rPr lang="en-US" sz="1600" b="1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71650" y="1675130"/>
            <a:ext cx="4726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根据实际情况输入相应的查询条件进行查询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28510" y="3008630"/>
            <a:ext cx="1466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点击</a:t>
            </a:r>
            <a:r>
              <a:rPr lang="en-US" altLang="zh-CN" b="1">
                <a:solidFill>
                  <a:srgbClr val="FF0000"/>
                </a:solidFill>
              </a:rPr>
              <a:t>“</a:t>
            </a:r>
            <a:r>
              <a:rPr lang="zh-CN" altLang="en-US" b="1">
                <a:solidFill>
                  <a:srgbClr val="FF0000"/>
                </a:solidFill>
              </a:rPr>
              <a:t>查询</a:t>
            </a:r>
            <a:r>
              <a:rPr lang="en-US" altLang="zh-CN" b="1">
                <a:solidFill>
                  <a:srgbClr val="FF0000"/>
                </a:solidFill>
              </a:rPr>
              <a:t>”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91930" y="3074035"/>
            <a:ext cx="153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点击</a:t>
            </a:r>
            <a:r>
              <a:rPr lang="en-US" altLang="zh-CN" b="1">
                <a:solidFill>
                  <a:srgbClr val="FF0000"/>
                </a:solidFill>
              </a:rPr>
              <a:t>“</a:t>
            </a:r>
            <a:r>
              <a:rPr lang="zh-CN" altLang="en-US" b="1">
                <a:solidFill>
                  <a:srgbClr val="FF0000"/>
                </a:solidFill>
              </a:rPr>
              <a:t>新增</a:t>
            </a:r>
            <a:r>
              <a:rPr lang="en-US" altLang="zh-CN" b="1">
                <a:solidFill>
                  <a:srgbClr val="FF0000"/>
                </a:solidFill>
              </a:rPr>
              <a:t>”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" name="流程图: 联系 5"/>
          <p:cNvSpPr/>
          <p:nvPr/>
        </p:nvSpPr>
        <p:spPr>
          <a:xfrm>
            <a:off x="8780780" y="3074035"/>
            <a:ext cx="311150" cy="30289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流程图: 联系 6"/>
          <p:cNvSpPr/>
          <p:nvPr/>
        </p:nvSpPr>
        <p:spPr>
          <a:xfrm>
            <a:off x="6817360" y="3074035"/>
            <a:ext cx="311150" cy="30289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1239742" y="6207865"/>
            <a:ext cx="640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yriad Pro" panose="020B0503030403020204" pitchFamily="34" charset="0"/>
                <a:ea typeface="方正黑体简体" panose="02010601030101010101" pitchFamily="2" charset="-122"/>
              </a:rPr>
              <a:t>Page . 11</a:t>
            </a:r>
            <a:endParaRPr lang="zh-CN" altLang="en-US" sz="900" dirty="0">
              <a:latin typeface="Myriad Pro" panose="020B0503030403020204" pitchFamily="34" charset="0"/>
              <a:ea typeface="方正黑体简体" panose="0201060103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69579" y="849035"/>
            <a:ext cx="11286414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741" y="260242"/>
            <a:ext cx="516251" cy="514351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469265" y="848897"/>
            <a:ext cx="7704000" cy="0"/>
          </a:xfrm>
          <a:prstGeom prst="line">
            <a:avLst/>
          </a:prstGeom>
          <a:ln w="34925">
            <a:solidFill>
              <a:srgbClr val="79B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22605" y="362585"/>
            <a:ext cx="6410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</a:rPr>
              <a:t>3.4</a:t>
            </a:r>
            <a:r>
              <a:rPr lang="en-US" altLang="zh-CN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 </a:t>
            </a:r>
            <a:r>
              <a:rPr lang="zh-CN" altLang="en-US" sz="2000" b="1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暂估应付单管理</a:t>
            </a:r>
            <a:r>
              <a:rPr lang="en-US" altLang="zh-CN" sz="2000" b="1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—</a:t>
            </a:r>
            <a:r>
              <a:rPr lang="zh-CN" altLang="en-US" sz="2000" b="1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新增</a:t>
            </a:r>
            <a:endParaRPr lang="zh-CN" altLang="en-US" sz="2000" b="1" dirty="0" smtClean="0">
              <a:solidFill>
                <a:srgbClr val="002060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7055" y="923290"/>
            <a:ext cx="6626225" cy="360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5000"/>
              </a:lnSpc>
              <a:buFont typeface="Wingdings" panose="05000000000000000000" charset="0"/>
              <a:buChar char="l"/>
            </a:pPr>
            <a:r>
              <a:rPr lang="zh-CN" sz="1400" b="1" dirty="0">
                <a:solidFill>
                  <a:srgbClr val="FF0000"/>
                </a:solidFill>
              </a:rPr>
              <a:t>新增暂估应</a:t>
            </a:r>
            <a:r>
              <a:rPr lang="zh-CN" sz="1400" b="1" dirty="0">
                <a:solidFill>
                  <a:srgbClr val="FF0000"/>
                </a:solidFill>
              </a:rPr>
              <a:t>付单，则可在查询页面点击</a:t>
            </a:r>
            <a:r>
              <a:rPr lang="en-US" altLang="zh-CN" sz="1400" b="1" dirty="0">
                <a:solidFill>
                  <a:srgbClr val="FF0000"/>
                </a:solidFill>
              </a:rPr>
              <a:t>“</a:t>
            </a:r>
            <a:r>
              <a:rPr lang="zh-CN" altLang="en-US" sz="1400" b="1" dirty="0">
                <a:solidFill>
                  <a:srgbClr val="FF0000"/>
                </a:solidFill>
              </a:rPr>
              <a:t>新增</a:t>
            </a:r>
            <a:r>
              <a:rPr lang="en-US" altLang="zh-CN" sz="1400" b="1" dirty="0">
                <a:solidFill>
                  <a:srgbClr val="FF0000"/>
                </a:solidFill>
              </a:rPr>
              <a:t>”</a:t>
            </a:r>
            <a:r>
              <a:rPr lang="zh-CN" altLang="en-US" sz="1400" b="1" dirty="0">
                <a:solidFill>
                  <a:srgbClr val="FF0000"/>
                </a:solidFill>
              </a:rPr>
              <a:t>按钮，进入新增页面，如下：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" y="1283970"/>
            <a:ext cx="9745980" cy="5850890"/>
          </a:xfrm>
          <a:prstGeom prst="rect">
            <a:avLst/>
          </a:prstGeom>
        </p:spPr>
      </p:pic>
      <p:sp>
        <p:nvSpPr>
          <p:cNvPr id="5" name="流程图: 联系 4"/>
          <p:cNvSpPr/>
          <p:nvPr/>
        </p:nvSpPr>
        <p:spPr>
          <a:xfrm>
            <a:off x="1540510" y="5782945"/>
            <a:ext cx="311150" cy="30289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流程图: 联系 5"/>
          <p:cNvSpPr/>
          <p:nvPr/>
        </p:nvSpPr>
        <p:spPr>
          <a:xfrm>
            <a:off x="522605" y="3589655"/>
            <a:ext cx="311150" cy="30289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流程图: 联系 6"/>
          <p:cNvSpPr/>
          <p:nvPr/>
        </p:nvSpPr>
        <p:spPr>
          <a:xfrm>
            <a:off x="5504815" y="3589655"/>
            <a:ext cx="311150" cy="30289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流程图: 联系 7"/>
          <p:cNvSpPr/>
          <p:nvPr/>
        </p:nvSpPr>
        <p:spPr>
          <a:xfrm>
            <a:off x="4227830" y="2675890"/>
            <a:ext cx="311150" cy="30289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流程图: 联系 11"/>
          <p:cNvSpPr/>
          <p:nvPr/>
        </p:nvSpPr>
        <p:spPr>
          <a:xfrm>
            <a:off x="127000" y="2426335"/>
            <a:ext cx="311150" cy="30289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流程图: 联系 15"/>
          <p:cNvSpPr/>
          <p:nvPr/>
        </p:nvSpPr>
        <p:spPr>
          <a:xfrm>
            <a:off x="2211070" y="1915795"/>
            <a:ext cx="311150" cy="30289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38095" y="1857375"/>
            <a:ext cx="2491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选择暂估财务</a:t>
            </a:r>
            <a:r>
              <a:rPr lang="zh-CN" altLang="en-US" b="1">
                <a:solidFill>
                  <a:srgbClr val="FF0000"/>
                </a:solidFill>
              </a:rPr>
              <a:t>组织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9265" y="2426335"/>
            <a:ext cx="189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选择供应商</a:t>
            </a:r>
            <a:r>
              <a:rPr lang="zh-CN" altLang="en-US" b="1">
                <a:solidFill>
                  <a:srgbClr val="FF0000"/>
                </a:solidFill>
              </a:rPr>
              <a:t>名称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41215" y="2625725"/>
            <a:ext cx="3312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选择供应商对应的合同</a:t>
            </a:r>
            <a:r>
              <a:rPr lang="zh-CN" altLang="en-US" b="1">
                <a:solidFill>
                  <a:srgbClr val="FF0000"/>
                </a:solidFill>
              </a:rPr>
              <a:t>名称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868670" y="3589655"/>
            <a:ext cx="3640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根据实际情况填写申请</a:t>
            </a:r>
            <a:r>
              <a:rPr lang="zh-CN" altLang="en-US" b="1">
                <a:solidFill>
                  <a:srgbClr val="FF0000"/>
                </a:solidFill>
              </a:rPr>
              <a:t>说明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97255" y="3516630"/>
            <a:ext cx="3330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根据实际情况填写汇总信息，都是必填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851660" y="5782945"/>
            <a:ext cx="542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根据实际情况上传暂估应付单附件，不强制</a:t>
            </a:r>
            <a:r>
              <a:rPr lang="zh-CN" altLang="en-US" b="1">
                <a:solidFill>
                  <a:srgbClr val="FF0000"/>
                </a:solidFill>
              </a:rPr>
              <a:t>上传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3" name="流程图: 联系 22"/>
          <p:cNvSpPr/>
          <p:nvPr/>
        </p:nvSpPr>
        <p:spPr>
          <a:xfrm>
            <a:off x="8973185" y="6393180"/>
            <a:ext cx="311150" cy="30289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284335" y="63277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点击</a:t>
            </a:r>
            <a:r>
              <a:rPr lang="en-US" altLang="zh-CN" b="1">
                <a:solidFill>
                  <a:srgbClr val="FF0000"/>
                </a:solidFill>
              </a:rPr>
              <a:t>“</a:t>
            </a:r>
            <a:r>
              <a:rPr lang="zh-CN" altLang="en-US" b="1">
                <a:solidFill>
                  <a:srgbClr val="FF0000"/>
                </a:solidFill>
              </a:rPr>
              <a:t>提交</a:t>
            </a:r>
            <a:r>
              <a:rPr lang="en-US" altLang="zh-CN" b="1">
                <a:solidFill>
                  <a:srgbClr val="FF0000"/>
                </a:solidFill>
              </a:rPr>
              <a:t>”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235" y="988060"/>
            <a:ext cx="2510790" cy="55175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3080" y="362585"/>
            <a:ext cx="9200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四、</a:t>
            </a:r>
            <a:r>
              <a:rPr lang="en-US" altLang="zh-CN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 </a:t>
            </a:r>
            <a:r>
              <a:rPr lang="en-US" altLang="zh-CN" sz="2400" b="1" dirty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APP</a:t>
            </a:r>
            <a:r>
              <a:rPr lang="zh-CN" altLang="en-US" sz="2400" b="1" dirty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端审批</a:t>
            </a:r>
            <a:r>
              <a:rPr lang="en-US" altLang="zh-CN" sz="2400" b="1" dirty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-</a:t>
            </a:r>
            <a:r>
              <a:rPr lang="zh-CN" altLang="en-US" sz="2400" b="1" dirty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暂估</a:t>
            </a:r>
            <a:r>
              <a:rPr lang="zh-CN" altLang="en-US" sz="2400" b="1" dirty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单</a:t>
            </a:r>
            <a:endParaRPr lang="zh-CN" altLang="en-US" sz="2400" b="1" dirty="0">
              <a:solidFill>
                <a:srgbClr val="1F3864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69265" y="848995"/>
            <a:ext cx="1128649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0" y="260350"/>
            <a:ext cx="516255" cy="5143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5955" y="1137920"/>
            <a:ext cx="2465705" cy="557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239742" y="6207865"/>
            <a:ext cx="640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yriad Pro" panose="020B0503030403020204" pitchFamily="34" charset="0"/>
                <a:ea typeface="方正黑体简体" panose="02010601030101010101" pitchFamily="2" charset="-122"/>
              </a:rPr>
              <a:t>Page . 12</a:t>
            </a:r>
            <a:endParaRPr lang="zh-CN" altLang="en-US" sz="900" dirty="0">
              <a:latin typeface="Myriad Pro" panose="020B0503030403020204" pitchFamily="34" charset="0"/>
              <a:ea typeface="方正黑体简体" panose="0201060103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69265" y="848897"/>
            <a:ext cx="9180000" cy="0"/>
          </a:xfrm>
          <a:prstGeom prst="line">
            <a:avLst/>
          </a:prstGeom>
          <a:ln w="34925">
            <a:solidFill>
              <a:srgbClr val="79B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085" y="988060"/>
            <a:ext cx="2656205" cy="5518150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3347085" y="3441065"/>
            <a:ext cx="396240" cy="42164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6925310" y="3441065"/>
            <a:ext cx="396240" cy="42164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602345" y="2774950"/>
            <a:ext cx="323850" cy="12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100455" y="5817870"/>
            <a:ext cx="598805" cy="557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692650" y="1696720"/>
            <a:ext cx="561340" cy="431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联系 25"/>
          <p:cNvSpPr/>
          <p:nvPr/>
        </p:nvSpPr>
        <p:spPr>
          <a:xfrm>
            <a:off x="111125" y="1198245"/>
            <a:ext cx="499110" cy="436880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流程图: 联系 26"/>
          <p:cNvSpPr/>
          <p:nvPr/>
        </p:nvSpPr>
        <p:spPr>
          <a:xfrm>
            <a:off x="469265" y="5878195"/>
            <a:ext cx="499110" cy="436880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流程图: 联系 27"/>
          <p:cNvSpPr/>
          <p:nvPr/>
        </p:nvSpPr>
        <p:spPr>
          <a:xfrm>
            <a:off x="4530090" y="1198245"/>
            <a:ext cx="499110" cy="436880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335" y="1137920"/>
            <a:ext cx="2610485" cy="5150485"/>
          </a:xfrm>
          <a:prstGeom prst="rect">
            <a:avLst/>
          </a:prstGeom>
        </p:spPr>
      </p:pic>
      <p:sp>
        <p:nvSpPr>
          <p:cNvPr id="6" name="流程图: 联系 5"/>
          <p:cNvSpPr/>
          <p:nvPr/>
        </p:nvSpPr>
        <p:spPr>
          <a:xfrm>
            <a:off x="7137400" y="1470025"/>
            <a:ext cx="499110" cy="436880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21550" y="2070735"/>
            <a:ext cx="3214370" cy="1388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9751695" y="3689350"/>
            <a:ext cx="184150" cy="11811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651750" y="4808220"/>
            <a:ext cx="4359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</a:rPr>
              <a:t>点击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查看需要自己审批的任务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右箭头 19"/>
          <p:cNvSpPr/>
          <p:nvPr/>
        </p:nvSpPr>
        <p:spPr>
          <a:xfrm>
            <a:off x="3813810" y="3441700"/>
            <a:ext cx="405130" cy="42164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7904480" y="3441700"/>
            <a:ext cx="405130" cy="42164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1355070" y="632460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yriad Pro" panose="020B0503030403020204" pitchFamily="34" charset="0"/>
                <a:ea typeface="方正黑体简体" panose="02010601030101010101" pitchFamily="2" charset="-122"/>
              </a:rPr>
              <a:t>Page . 13</a:t>
            </a:r>
            <a:endParaRPr lang="zh-CN" altLang="en-US" sz="900" dirty="0">
              <a:latin typeface="Myriad Pro" panose="020B0503030403020204" pitchFamily="34" charset="0"/>
              <a:ea typeface="方正黑体简体" panose="02010601030101010101" pitchFamily="2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469265" y="848995"/>
            <a:ext cx="1128649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0" y="259080"/>
            <a:ext cx="516255" cy="514350"/>
          </a:xfrm>
          <a:prstGeom prst="rect">
            <a:avLst/>
          </a:prstGeom>
        </p:spPr>
      </p:pic>
      <p:cxnSp>
        <p:nvCxnSpPr>
          <p:cNvPr id="38" name="直接连接符 37"/>
          <p:cNvCxnSpPr/>
          <p:nvPr/>
        </p:nvCxnSpPr>
        <p:spPr>
          <a:xfrm>
            <a:off x="469265" y="848897"/>
            <a:ext cx="9900000" cy="0"/>
          </a:xfrm>
          <a:prstGeom prst="line">
            <a:avLst/>
          </a:prstGeom>
          <a:ln w="34925">
            <a:solidFill>
              <a:srgbClr val="79B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0" y="1038225"/>
            <a:ext cx="2604135" cy="565467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82370" y="6350635"/>
            <a:ext cx="631190" cy="34226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流程图: 联系 10"/>
          <p:cNvSpPr/>
          <p:nvPr/>
        </p:nvSpPr>
        <p:spPr>
          <a:xfrm>
            <a:off x="513080" y="6350635"/>
            <a:ext cx="499110" cy="436880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spcAft>
                <a:spcPts val="0"/>
              </a:spcAft>
            </a:pPr>
            <a:r>
              <a:rPr lang="en-US" sz="1600" b="1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015" y="1038225"/>
            <a:ext cx="2593975" cy="5584190"/>
          </a:xfrm>
          <a:prstGeom prst="rect">
            <a:avLst/>
          </a:prstGeom>
        </p:spPr>
      </p:pic>
      <p:sp>
        <p:nvSpPr>
          <p:cNvPr id="13" name="流程图: 联系 12"/>
          <p:cNvSpPr/>
          <p:nvPr/>
        </p:nvSpPr>
        <p:spPr>
          <a:xfrm>
            <a:off x="4864100" y="3647440"/>
            <a:ext cx="499110" cy="436880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03165" y="4178300"/>
            <a:ext cx="974725" cy="4032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800" y="1038225"/>
            <a:ext cx="2618105" cy="5630545"/>
          </a:xfrm>
          <a:prstGeom prst="rect">
            <a:avLst/>
          </a:prstGeom>
        </p:spPr>
      </p:pic>
      <p:sp>
        <p:nvSpPr>
          <p:cNvPr id="16" name="流程图: 联系 15"/>
          <p:cNvSpPr/>
          <p:nvPr/>
        </p:nvSpPr>
        <p:spPr>
          <a:xfrm>
            <a:off x="9072245" y="3520440"/>
            <a:ext cx="499110" cy="436880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992870" y="4178300"/>
            <a:ext cx="1892935" cy="4032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88620" y="362585"/>
            <a:ext cx="9200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5.1 </a:t>
            </a:r>
            <a:r>
              <a:rPr lang="en-US" altLang="zh-CN" sz="2000" b="1" dirty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APP</a:t>
            </a:r>
            <a:r>
              <a:rPr lang="zh-CN" altLang="en-US" sz="2000" b="1" dirty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端审批</a:t>
            </a:r>
            <a:r>
              <a:rPr lang="en-US" altLang="zh-CN" sz="2000" b="1" dirty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-</a:t>
            </a:r>
            <a:r>
              <a:rPr lang="zh-CN" altLang="en-US" sz="2000" b="1" dirty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暂估</a:t>
            </a:r>
            <a:r>
              <a:rPr lang="zh-CN" altLang="en-US" sz="2000" b="1" dirty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应收单</a:t>
            </a:r>
            <a:endParaRPr lang="zh-CN" altLang="en-US" sz="2000" b="1" dirty="0">
              <a:solidFill>
                <a:srgbClr val="1F3864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右箭头 19"/>
          <p:cNvSpPr/>
          <p:nvPr/>
        </p:nvSpPr>
        <p:spPr>
          <a:xfrm>
            <a:off x="3813810" y="3441700"/>
            <a:ext cx="405130" cy="42164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7904480" y="3441700"/>
            <a:ext cx="405130" cy="42164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1355070" y="632460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yriad Pro" panose="020B0503030403020204" pitchFamily="34" charset="0"/>
                <a:ea typeface="方正黑体简体" panose="02010601030101010101" pitchFamily="2" charset="-122"/>
              </a:rPr>
              <a:t>Page . 14</a:t>
            </a:r>
            <a:endParaRPr lang="zh-CN" altLang="en-US" sz="900" dirty="0">
              <a:latin typeface="Myriad Pro" panose="020B0503030403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3080" y="362585"/>
            <a:ext cx="9200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5.2 </a:t>
            </a:r>
            <a:r>
              <a:rPr lang="en-US" altLang="zh-CN" sz="2000" b="1" dirty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APP</a:t>
            </a:r>
            <a:r>
              <a:rPr lang="zh-CN" altLang="en-US" sz="2000" b="1" dirty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端审批</a:t>
            </a:r>
            <a:r>
              <a:rPr lang="en-US" altLang="zh-CN" sz="2000" b="1" dirty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-</a:t>
            </a:r>
            <a:r>
              <a:rPr lang="zh-CN" altLang="en-US" sz="2000" b="1" dirty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暂估应付单</a:t>
            </a:r>
            <a:endParaRPr lang="zh-CN" altLang="en-US" sz="2000" b="1" dirty="0">
              <a:solidFill>
                <a:srgbClr val="1F3864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469265" y="848995"/>
            <a:ext cx="1128649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0" y="259080"/>
            <a:ext cx="516255" cy="514350"/>
          </a:xfrm>
          <a:prstGeom prst="rect">
            <a:avLst/>
          </a:prstGeom>
        </p:spPr>
      </p:pic>
      <p:cxnSp>
        <p:nvCxnSpPr>
          <p:cNvPr id="38" name="直接连接符 37"/>
          <p:cNvCxnSpPr/>
          <p:nvPr/>
        </p:nvCxnSpPr>
        <p:spPr>
          <a:xfrm>
            <a:off x="469265" y="848897"/>
            <a:ext cx="9900000" cy="0"/>
          </a:xfrm>
          <a:prstGeom prst="line">
            <a:avLst/>
          </a:prstGeom>
          <a:ln w="34925">
            <a:solidFill>
              <a:srgbClr val="79B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978535"/>
            <a:ext cx="2673985" cy="57753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23290" y="6383020"/>
            <a:ext cx="631190" cy="34226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流程图: 联系 3"/>
          <p:cNvSpPr/>
          <p:nvPr/>
        </p:nvSpPr>
        <p:spPr>
          <a:xfrm>
            <a:off x="296545" y="6316980"/>
            <a:ext cx="499110" cy="436880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spcAft>
                <a:spcPts val="0"/>
              </a:spcAft>
            </a:pPr>
            <a:r>
              <a:rPr lang="en-US" sz="1600" b="1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685" y="978535"/>
            <a:ext cx="2678430" cy="57905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21275" y="4267835"/>
            <a:ext cx="974725" cy="4032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流程图: 联系 6"/>
          <p:cNvSpPr/>
          <p:nvPr/>
        </p:nvSpPr>
        <p:spPr>
          <a:xfrm>
            <a:off x="4991100" y="3774440"/>
            <a:ext cx="499110" cy="436880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620" y="971550"/>
            <a:ext cx="2701925" cy="5798185"/>
          </a:xfrm>
          <a:prstGeom prst="rect">
            <a:avLst/>
          </a:prstGeom>
        </p:spPr>
      </p:pic>
      <p:sp>
        <p:nvSpPr>
          <p:cNvPr id="18" name="流程图: 联系 17"/>
          <p:cNvSpPr/>
          <p:nvPr/>
        </p:nvSpPr>
        <p:spPr>
          <a:xfrm>
            <a:off x="9058910" y="3774440"/>
            <a:ext cx="499110" cy="436880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921115" y="4267835"/>
            <a:ext cx="1892935" cy="4032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1239742" y="6207865"/>
            <a:ext cx="640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yriad Pro" panose="020B0503030403020204" pitchFamily="34" charset="0"/>
                <a:ea typeface="方正黑体简体" panose="02010601030101010101" pitchFamily="2" charset="-122"/>
              </a:rPr>
              <a:t>Page . 15</a:t>
            </a:r>
            <a:endParaRPr lang="zh-CN" altLang="en-US" sz="900" dirty="0">
              <a:latin typeface="Myriad Pro" panose="020B0503030403020204" pitchFamily="34" charset="0"/>
              <a:ea typeface="方正黑体简体" panose="0201060103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69579" y="849035"/>
            <a:ext cx="11286414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741" y="260242"/>
            <a:ext cx="516251" cy="51435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2308" y="362769"/>
            <a:ext cx="48289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</a:rPr>
              <a:t>六、</a:t>
            </a:r>
            <a:r>
              <a:rPr lang="en-US" altLang="zh-CN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</a:rPr>
              <a:t> </a:t>
            </a:r>
            <a:r>
              <a:rPr lang="zh-CN" altLang="en-US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</a:rPr>
              <a:t>运</a:t>
            </a:r>
            <a:r>
              <a:rPr lang="zh-CN" altLang="en-US" sz="2400" b="1" dirty="0">
                <a:solidFill>
                  <a:srgbClr val="1F3864"/>
                </a:solidFill>
                <a:latin typeface="+mj-ea"/>
                <a:ea typeface="+mj-ea"/>
                <a:cs typeface="+mj-ea"/>
              </a:rPr>
              <a:t>维支持</a:t>
            </a:r>
            <a:endParaRPr lang="zh-CN" altLang="en-US" sz="2400" b="1" dirty="0">
              <a:solidFill>
                <a:srgbClr val="1F3864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20000" b="44204"/>
          <a:stretch>
            <a:fillRect/>
          </a:stretch>
        </p:blipFill>
        <p:spPr>
          <a:xfrm>
            <a:off x="720644" y="1559102"/>
            <a:ext cx="9753600" cy="3260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15833" b="35412"/>
          <a:stretch>
            <a:fillRect/>
          </a:stretch>
        </p:blipFill>
        <p:spPr>
          <a:xfrm>
            <a:off x="839224" y="3825516"/>
            <a:ext cx="10261600" cy="314879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39177" y="849035"/>
            <a:ext cx="937064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 smtClean="0">
                <a:solidFill>
                  <a:srgbClr val="002060"/>
                </a:solidFill>
              </a:rPr>
              <a:t>步骤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1</a:t>
            </a:r>
            <a:r>
              <a:rPr lang="zh-CN" altLang="en-US" sz="1400" b="1" dirty="0" smtClean="0">
                <a:solidFill>
                  <a:srgbClr val="002060"/>
                </a:solidFill>
              </a:rPr>
              <a:t>：进入</a:t>
            </a:r>
            <a:r>
              <a:rPr lang="en-US" altLang="zh-CN" sz="1400" b="1" dirty="0" smtClean="0">
                <a:solidFill>
                  <a:srgbClr val="002060"/>
                </a:solidFill>
              </a:rPr>
              <a:t>PC</a:t>
            </a:r>
            <a:r>
              <a:rPr lang="zh-CN" altLang="en-US" sz="1400" b="1" dirty="0" smtClean="0">
                <a:solidFill>
                  <a:srgbClr val="002060"/>
                </a:solidFill>
              </a:rPr>
              <a:t>客户端“首页”</a:t>
            </a:r>
            <a:r>
              <a:rPr lang="en-US" altLang="zh-CN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“技术”</a:t>
            </a:r>
            <a:r>
              <a:rPr lang="en-US" altLang="zh-CN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“系统故障申报（</a:t>
            </a:r>
            <a:r>
              <a:rPr lang="en-US" altLang="zh-CN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IT</a:t>
            </a:r>
            <a:r>
              <a:rPr lang="zh-CN" altLang="en-US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服务台</a:t>
            </a:r>
            <a:r>
              <a:rPr lang="en-US" altLang="zh-CN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信息系统</a:t>
            </a:r>
            <a:r>
              <a:rPr lang="zh-CN" altLang="en-US" sz="1400" b="1" dirty="0">
                <a:solidFill>
                  <a:srgbClr val="002060"/>
                </a:solidFill>
                <a:sym typeface="Wingdings" panose="05000000000000000000" pitchFamily="2" charset="2"/>
              </a:rPr>
              <a:t>）</a:t>
            </a:r>
            <a:r>
              <a:rPr lang="zh-CN" altLang="en-US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”；</a:t>
            </a:r>
            <a:endParaRPr lang="en-US" altLang="zh-CN" sz="1400" b="1" dirty="0" smtClean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步骤</a:t>
            </a:r>
            <a:r>
              <a:rPr lang="en-US" altLang="zh-CN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2</a:t>
            </a:r>
            <a:r>
              <a:rPr lang="zh-CN" altLang="en-US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：选择“运维系统：集团业财”，描述“故障描述”。提交即可。</a:t>
            </a:r>
            <a:endParaRPr lang="en-US" altLang="zh-CN" sz="1400" b="1" dirty="0" smtClean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1239742" y="6207865"/>
            <a:ext cx="640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yriad Pro" panose="020B0503030403020204" pitchFamily="34" charset="0"/>
                <a:ea typeface="方正黑体简体" panose="02010601030101010101" pitchFamily="2" charset="-122"/>
              </a:rPr>
              <a:t>Page . 16</a:t>
            </a:r>
            <a:endParaRPr lang="zh-CN" altLang="en-US" sz="900" dirty="0">
              <a:latin typeface="Myriad Pro" panose="020B0503030403020204" pitchFamily="34" charset="0"/>
              <a:ea typeface="方正黑体简体" panose="0201060103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69579" y="849035"/>
            <a:ext cx="11286414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741" y="260242"/>
            <a:ext cx="516251" cy="5143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32043" y="1335358"/>
            <a:ext cx="8280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2060"/>
                </a:solidFill>
              </a:rPr>
              <a:t>其他描述不</a:t>
            </a:r>
            <a:r>
              <a:rPr lang="zh-CN" altLang="en-US" sz="2000" b="1" dirty="0">
                <a:solidFill>
                  <a:srgbClr val="002060"/>
                </a:solidFill>
              </a:rPr>
              <a:t>详尽之处，请随时联系财务部、技术部相关同事</a:t>
            </a:r>
            <a:r>
              <a:rPr lang="zh-CN" altLang="zh-CN" sz="2000" b="1" dirty="0" smtClean="0">
                <a:solidFill>
                  <a:srgbClr val="002060"/>
                </a:solidFill>
              </a:rPr>
              <a:t>。</a:t>
            </a:r>
            <a:endParaRPr lang="zh-CN" altLang="zh-CN" sz="2000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2308" y="362769"/>
            <a:ext cx="48289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</a:rPr>
              <a:t>六、</a:t>
            </a:r>
            <a:r>
              <a:rPr lang="en-US" altLang="zh-CN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</a:rPr>
              <a:t> </a:t>
            </a:r>
            <a:r>
              <a:rPr lang="zh-CN" altLang="en-US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</a:rPr>
              <a:t>运</a:t>
            </a:r>
            <a:r>
              <a:rPr lang="zh-CN" altLang="en-US" sz="2400" b="1" dirty="0">
                <a:solidFill>
                  <a:srgbClr val="1F3864"/>
                </a:solidFill>
                <a:latin typeface="+mj-ea"/>
                <a:ea typeface="+mj-ea"/>
                <a:cs typeface="+mj-ea"/>
              </a:rPr>
              <a:t>维支持</a:t>
            </a:r>
            <a:endParaRPr lang="zh-CN" altLang="en-US" sz="2400" b="1" dirty="0">
              <a:solidFill>
                <a:srgbClr val="1F3864"/>
              </a:solidFill>
              <a:latin typeface="+mj-ea"/>
              <a:ea typeface="+mj-ea"/>
              <a:cs typeface="+mj-ea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332043" y="1890201"/>
          <a:ext cx="8484041" cy="2976912"/>
        </p:xfrm>
        <a:graphic>
          <a:graphicData uri="http://schemas.openxmlformats.org/drawingml/2006/table">
            <a:tbl>
              <a:tblPr firstRow="1" bandRow="1"/>
              <a:tblGrid>
                <a:gridCol w="1133232"/>
                <a:gridCol w="2000951"/>
                <a:gridCol w="2181507"/>
                <a:gridCol w="3168351"/>
              </a:tblGrid>
              <a:tr h="9889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893" marR="121893" marT="45675" marB="45675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F7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事项</a:t>
                      </a:r>
                      <a:endParaRPr kumimoji="1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893" marR="121893" marT="45675" marB="45675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F7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endParaRPr kumimoji="1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893" marR="121893" marT="45675" marB="45675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F7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联系人员（联系方式）</a:t>
                      </a:r>
                      <a:endParaRPr kumimoji="1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893" marR="121893" marT="45675" marB="45675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F7">
                        <a:lumMod val="60000"/>
                        <a:lumOff val="40000"/>
                      </a:srgbClr>
                    </a:solidFill>
                  </a:tcPr>
                </a:tc>
              </a:tr>
              <a:tr h="99396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5000"/>
                        </a:lnSpc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5000"/>
                        </a:lnSpc>
                      </a:pPr>
                      <a:r>
                        <a:rPr lang="zh-CN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运维支持</a:t>
                      </a:r>
                      <a:endParaRPr lang="zh-CN" altLang="en-US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5000"/>
                        </a:lnSpc>
                      </a:pPr>
                      <a:r>
                        <a:rPr lang="zh-CN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中科软</a:t>
                      </a:r>
                      <a:endParaRPr lang="zh-CN" altLang="en-US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杜建文（</a:t>
                      </a: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18575596699</a:t>
                      </a:r>
                      <a:r>
                        <a:rPr lang="zh-CN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993966">
                <a:tc>
                  <a:txBody>
                    <a:bodyPr/>
                    <a:lstStyle>
                      <a:lvl1pPr marL="0" algn="l" defTabSz="12192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609600" algn="l" defTabSz="12192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1219200" algn="l" defTabSz="12192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828800" algn="l" defTabSz="12192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2438400" algn="l" defTabSz="12192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3048000" algn="l" defTabSz="12192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3657600" algn="l" defTabSz="12192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4267200" algn="l" defTabSz="12192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4876800" algn="l" defTabSz="12192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>
                        <a:lnSpc>
                          <a:spcPct val="125000"/>
                        </a:lnSpc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92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609600" algn="l" defTabSz="12192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1219200" algn="l" defTabSz="12192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828800" algn="l" defTabSz="12192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2438400" algn="l" defTabSz="12192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3048000" algn="l" defTabSz="12192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3657600" algn="l" defTabSz="12192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4267200" algn="l" defTabSz="12192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4876800" algn="l" defTabSz="1219200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 fontAlgn="ctr">
                        <a:lnSpc>
                          <a:spcPct val="125000"/>
                        </a:lnSpc>
                      </a:pPr>
                      <a:r>
                        <a:rPr lang="zh-CN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业务支持</a:t>
                      </a:r>
                      <a:endParaRPr lang="zh-CN" altLang="en-US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5000"/>
                        </a:lnSpc>
                      </a:pPr>
                      <a:r>
                        <a:rPr lang="zh-CN" altLang="en-US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业财项目组</a:t>
                      </a:r>
                      <a:endParaRPr lang="zh-CN" altLang="en-US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5000"/>
                        </a:lnSpc>
                      </a:pPr>
                      <a:r>
                        <a:rPr lang="zh-CN" altLang="en-US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马遇</a:t>
                      </a:r>
                      <a:r>
                        <a:rPr lang="zh-CN" altLang="en-US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乐（</a:t>
                      </a:r>
                      <a:r>
                        <a:rPr lang="en-US" altLang="zh-CN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17602011995</a:t>
                      </a:r>
                      <a:r>
                        <a:rPr lang="zh-CN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>
                        <a:lnSpc>
                          <a:spcPct val="125000"/>
                        </a:lnSpc>
                      </a:pPr>
                      <a:r>
                        <a:rPr 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李星（13926470261）</a:t>
                      </a:r>
                      <a:endParaRPr lang="en-US" altLang="zh-CN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</a:t>
                      </a:r>
                      <a:r>
                        <a:rPr lang="zh-CN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浩（</a:t>
                      </a: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18647406360</a:t>
                      </a:r>
                      <a:r>
                        <a:rPr lang="zh-CN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167398" y="2277096"/>
            <a:ext cx="631134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0" b="1" dirty="0">
                <a:latin typeface="Myriad Pro Black" panose="020B0803030403020204" pitchFamily="34" charset="0"/>
              </a:rPr>
              <a:t>THANKS !</a:t>
            </a:r>
            <a:endParaRPr lang="zh-CN" altLang="en-US" sz="11000" b="1" dirty="0">
              <a:latin typeface="Myriad Pro Black" panose="020B0803030403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67981" y="5948023"/>
            <a:ext cx="3506342" cy="400110"/>
            <a:chOff x="461501" y="5948023"/>
            <a:chExt cx="3506342" cy="400110"/>
          </a:xfrm>
        </p:grpSpPr>
        <p:sp>
          <p:nvSpPr>
            <p:cNvPr id="14" name="文本框 13"/>
            <p:cNvSpPr txBox="1"/>
            <p:nvPr/>
          </p:nvSpPr>
          <p:spPr>
            <a:xfrm>
              <a:off x="461501" y="5948023"/>
              <a:ext cx="1309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zh-CN" altLang="en-US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电话：</a:t>
              </a:r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+86-027-8888666</a:t>
              </a:r>
              <a:endParaRPr lang="en-US" altLang="zh-CN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>
                <a:lnSpc>
                  <a:spcPts val="1200"/>
                </a:lnSpc>
              </a:pPr>
              <a:r>
                <a:rPr lang="zh-CN" altLang="en-US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传真：</a:t>
              </a:r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+86-026-8888666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878527" y="5948023"/>
              <a:ext cx="2089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zh-CN" altLang="en-US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东风物流集团股份有限公司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>
                <a:lnSpc>
                  <a:spcPts val="1200"/>
                </a:lnSpc>
              </a:pPr>
              <a:r>
                <a:rPr lang="zh-CN" altLang="en-US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地址：武汉经济技术开发区车城南路</a:t>
              </a:r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69</a:t>
              </a:r>
              <a:r>
                <a:rPr lang="zh-CN" altLang="en-US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号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803770" y="5976258"/>
              <a:ext cx="0" cy="33921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800" y="5779838"/>
            <a:ext cx="5551200" cy="107816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 flipH="1">
            <a:off x="367981" y="545022"/>
            <a:ext cx="2231136" cy="29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dirty="0" smtClean="0">
                <a:latin typeface="Myriad Pro" panose="020B0503030403020204" pitchFamily="34" charset="0"/>
              </a:rPr>
              <a:t>www.dfwlg.com</a:t>
            </a:r>
            <a:endParaRPr lang="zh-CN" altLang="en-US" sz="1300" dirty="0">
              <a:latin typeface="Myriad Pro" panose="020B0503030403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241" y="404670"/>
            <a:ext cx="896752" cy="8934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94" y="4659695"/>
            <a:ext cx="2866450" cy="1870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7981" y="425602"/>
            <a:ext cx="203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目录  </a:t>
            </a:r>
            <a:r>
              <a:rPr lang="en-US" altLang="zh-CN" dirty="0">
                <a:latin typeface="Myriad Pro" panose="020B0503030403020204" pitchFamily="34" charset="0"/>
                <a:ea typeface="方正黑体简体" panose="02010601030101010101" pitchFamily="2" charset="-122"/>
              </a:rPr>
              <a:t>Contents</a:t>
            </a:r>
            <a:endParaRPr lang="zh-CN" altLang="en-US" dirty="0">
              <a:latin typeface="Myriad Pro" panose="020B0503030403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09445" y="991235"/>
            <a:ext cx="2908935" cy="401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一、</a:t>
            </a:r>
            <a:r>
              <a:rPr lang="en-US" altLang="zh-CN" sz="20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 </a:t>
            </a:r>
            <a:r>
              <a:rPr lang="zh-CN" altLang="en-US" sz="2000" b="1" dirty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使用</a:t>
            </a:r>
            <a:r>
              <a:rPr lang="zh-CN" altLang="en-US" sz="20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指引</a:t>
            </a:r>
            <a:endParaRPr lang="zh-CN" altLang="en-US" sz="2000" b="1" dirty="0" smtClean="0">
              <a:solidFill>
                <a:srgbClr val="1F3864"/>
              </a:solidFill>
              <a:latin typeface="+mj-ea"/>
              <a:ea typeface="+mj-ea"/>
              <a:cs typeface="+mj-ea"/>
              <a:sym typeface="+mn-ea"/>
            </a:endParaRPr>
          </a:p>
          <a:p>
            <a:pPr marL="45720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·</a:t>
            </a:r>
            <a:r>
              <a:rPr lang="zh-CN" altLang="en-US" sz="1600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登录</a:t>
            </a:r>
            <a:endParaRPr lang="zh-CN" altLang="en-US" sz="1600" dirty="0" smtClean="0">
              <a:solidFill>
                <a:srgbClr val="1F3864"/>
              </a:solidFill>
              <a:latin typeface="+mj-ea"/>
              <a:ea typeface="+mj-ea"/>
              <a:cs typeface="+mj-ea"/>
              <a:sym typeface="+mn-ea"/>
            </a:endParaRPr>
          </a:p>
          <a:p>
            <a:pPr marL="45720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·</a:t>
            </a:r>
            <a:r>
              <a:rPr lang="zh-CN" altLang="en-US" sz="1600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流程办理及查看</a:t>
            </a:r>
            <a:endParaRPr lang="zh-CN" altLang="en-US" sz="2000" b="1" dirty="0" smtClean="0">
              <a:solidFill>
                <a:srgbClr val="1F3864"/>
              </a:solidFill>
              <a:latin typeface="+mj-ea"/>
              <a:ea typeface="+mj-ea"/>
              <a:cs typeface="+mj-ea"/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二、</a:t>
            </a:r>
            <a:r>
              <a:rPr lang="en-US" altLang="zh-CN" sz="20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 </a:t>
            </a:r>
            <a:r>
              <a:rPr lang="zh-CN" altLang="en-US" sz="20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暂估收支项目</a:t>
            </a:r>
            <a:r>
              <a:rPr lang="zh-CN" altLang="en-US" sz="20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维护</a:t>
            </a:r>
            <a:endParaRPr lang="zh-CN" altLang="en-US" sz="2000" b="1" dirty="0" smtClean="0">
              <a:solidFill>
                <a:srgbClr val="1F3864"/>
              </a:solidFill>
              <a:latin typeface="+mj-ea"/>
              <a:ea typeface="+mj-ea"/>
              <a:cs typeface="+mj-ea"/>
              <a:sym typeface="+mn-ea"/>
            </a:endParaRPr>
          </a:p>
          <a:p>
            <a:pPr marL="45720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·</a:t>
            </a:r>
            <a:r>
              <a:rPr lang="zh-CN" altLang="en-US" sz="1600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收支</a:t>
            </a:r>
            <a:r>
              <a:rPr lang="zh-CN" altLang="en-US" sz="1600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项目</a:t>
            </a:r>
            <a:endParaRPr lang="zh-CN" altLang="en-US" sz="1600" dirty="0" smtClean="0">
              <a:solidFill>
                <a:srgbClr val="1F3864"/>
              </a:solidFill>
              <a:latin typeface="+mj-ea"/>
              <a:ea typeface="+mj-ea"/>
              <a:cs typeface="+mj-ea"/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三、</a:t>
            </a:r>
            <a:r>
              <a:rPr lang="en-US" altLang="zh-CN" sz="20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 PC</a:t>
            </a:r>
            <a:r>
              <a:rPr lang="zh-CN" altLang="en-US" sz="20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客户端</a:t>
            </a:r>
            <a:r>
              <a:rPr lang="en-US" altLang="zh-CN" sz="20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-</a:t>
            </a:r>
            <a:r>
              <a:rPr lang="zh-CN" altLang="en-US" sz="20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暂估</a:t>
            </a:r>
            <a:r>
              <a:rPr lang="zh-CN" altLang="en-US" sz="20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单</a:t>
            </a:r>
            <a:endParaRPr lang="zh-CN" altLang="en-US" sz="2000" b="1" dirty="0" smtClean="0">
              <a:solidFill>
                <a:srgbClr val="1F3864"/>
              </a:solidFill>
              <a:latin typeface="+mj-ea"/>
              <a:ea typeface="+mj-ea"/>
              <a:cs typeface="+mj-ea"/>
              <a:sym typeface="+mn-ea"/>
            </a:endParaRPr>
          </a:p>
          <a:p>
            <a:pPr marL="45720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·</a:t>
            </a:r>
            <a:r>
              <a:rPr lang="zh-CN" altLang="en-US" sz="1600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暂估应付</a:t>
            </a:r>
            <a:r>
              <a:rPr lang="zh-CN" altLang="en-US" sz="1600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单</a:t>
            </a:r>
            <a:endParaRPr lang="zh-CN" altLang="en-US" sz="1600" dirty="0" smtClean="0">
              <a:solidFill>
                <a:srgbClr val="002060"/>
              </a:solidFill>
              <a:latin typeface="+mj-ea"/>
              <a:ea typeface="+mj-ea"/>
              <a:cs typeface="+mj-ea"/>
              <a:sym typeface="+mn-ea"/>
            </a:endParaRPr>
          </a:p>
          <a:p>
            <a:pPr marL="45720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·</a:t>
            </a:r>
            <a:r>
              <a:rPr lang="zh-CN" altLang="en-US" sz="1600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暂估应收单</a:t>
            </a:r>
            <a:endParaRPr lang="en-US" altLang="zh-CN" sz="1600" dirty="0" smtClean="0">
              <a:solidFill>
                <a:srgbClr val="002060"/>
              </a:solidFill>
              <a:latin typeface="+mj-ea"/>
              <a:ea typeface="+mj-ea"/>
              <a:cs typeface="+mj-ea"/>
              <a:sym typeface="+mn-ea"/>
            </a:endParaRPr>
          </a:p>
          <a:p>
            <a:pPr lvl="1">
              <a:lnSpc>
                <a:spcPct val="130000"/>
              </a:lnSpc>
              <a:defRPr/>
            </a:pPr>
            <a:endParaRPr lang="zh-CN" altLang="en-US" sz="2000" b="1" dirty="0">
              <a:solidFill>
                <a:srgbClr val="1F3864"/>
              </a:solidFill>
              <a:latin typeface="+mj-ea"/>
              <a:cs typeface="+mj-ea"/>
              <a:sym typeface="+mn-ea"/>
            </a:endParaRPr>
          </a:p>
          <a:p>
            <a:pPr marL="45720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1600" dirty="0" smtClean="0">
              <a:solidFill>
                <a:srgbClr val="1F3864"/>
              </a:solidFill>
              <a:latin typeface="+mj-ea"/>
              <a:ea typeface="+mj-ea"/>
              <a:cs typeface="+mj-ea"/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dirty="0" smtClean="0">
              <a:solidFill>
                <a:srgbClr val="1F3864"/>
              </a:solidFill>
              <a:latin typeface="Meiryo UI" panose="020B0604030504040204" pitchFamily="34" charset="-128"/>
              <a:ea typeface="宋体" panose="02010600030101010101" pitchFamily="2" charset="-122"/>
              <a:cs typeface="Meiryo UI" panose="020B0604030504040204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241" y="404670"/>
            <a:ext cx="896752" cy="8934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051" y="5242413"/>
            <a:ext cx="5550948" cy="161558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94" y="4659695"/>
            <a:ext cx="2866450" cy="18704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643245" y="991235"/>
            <a:ext cx="3870325" cy="241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0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四、 </a:t>
            </a:r>
            <a:r>
              <a:rPr lang="en-US" altLang="zh-CN" sz="20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APP</a:t>
            </a:r>
            <a:r>
              <a:rPr lang="zh-CN" altLang="en-US" sz="20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端审批</a:t>
            </a:r>
            <a:endParaRPr lang="zh-CN" altLang="en-US" sz="1600" dirty="0" smtClean="0">
              <a:solidFill>
                <a:srgbClr val="002060"/>
              </a:solidFill>
              <a:latin typeface="+mj-ea"/>
              <a:ea typeface="+mj-ea"/>
              <a:cs typeface="+mj-ea"/>
              <a:sym typeface="+mn-ea"/>
            </a:endParaRPr>
          </a:p>
          <a:p>
            <a:pPr marL="45720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·</a:t>
            </a:r>
            <a:r>
              <a:rPr lang="zh-CN" altLang="en-US" sz="1600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应收</a:t>
            </a:r>
            <a:r>
              <a:rPr lang="zh-CN" altLang="en-US" sz="1600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暂估单</a:t>
            </a:r>
            <a:endParaRPr lang="zh-CN" altLang="en-US" sz="1600" dirty="0" smtClean="0">
              <a:solidFill>
                <a:srgbClr val="002060"/>
              </a:solidFill>
              <a:latin typeface="+mj-ea"/>
              <a:ea typeface="+mj-ea"/>
              <a:cs typeface="+mj-ea"/>
              <a:sym typeface="+mn-ea"/>
            </a:endParaRPr>
          </a:p>
          <a:p>
            <a:pPr marL="45720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·</a:t>
            </a:r>
            <a:r>
              <a:rPr lang="zh-CN" altLang="en-US" sz="1600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应付暂估单</a:t>
            </a:r>
            <a:endParaRPr lang="en-US" altLang="zh-CN" sz="1600" dirty="0" smtClean="0">
              <a:solidFill>
                <a:srgbClr val="002060"/>
              </a:solidFill>
              <a:latin typeface="+mj-ea"/>
              <a:ea typeface="+mj-ea"/>
              <a:cs typeface="+mj-ea"/>
              <a:sym typeface="+mn-ea"/>
            </a:endParaRPr>
          </a:p>
          <a:p>
            <a:pPr lvl="1">
              <a:lnSpc>
                <a:spcPct val="130000"/>
              </a:lnSpc>
              <a:defRPr/>
            </a:pPr>
            <a:r>
              <a:rPr lang="zh-CN" altLang="en-US" sz="1600" b="1" dirty="0" smtClean="0">
                <a:solidFill>
                  <a:srgbClr val="1F3864"/>
                </a:solidFill>
                <a:latin typeface="+mj-ea"/>
                <a:cs typeface="+mj-ea"/>
                <a:sym typeface="+mn-ea"/>
              </a:rPr>
              <a:t>五、 </a:t>
            </a:r>
            <a:r>
              <a:rPr lang="zh-CN" altLang="en-US" sz="1600" b="1" dirty="0">
                <a:solidFill>
                  <a:srgbClr val="1F3864"/>
                </a:solidFill>
                <a:latin typeface="+mj-ea"/>
                <a:cs typeface="+mj-ea"/>
                <a:sym typeface="+mn-ea"/>
              </a:rPr>
              <a:t>运</a:t>
            </a:r>
            <a:r>
              <a:rPr lang="zh-CN" altLang="en-US" sz="1600" b="1" dirty="0" smtClean="0">
                <a:solidFill>
                  <a:srgbClr val="1F3864"/>
                </a:solidFill>
                <a:latin typeface="+mj-ea"/>
                <a:cs typeface="+mj-ea"/>
                <a:sym typeface="+mn-ea"/>
              </a:rPr>
              <a:t>维支持</a:t>
            </a:r>
            <a:endParaRPr lang="zh-CN" altLang="en-US" sz="1600" dirty="0">
              <a:solidFill>
                <a:srgbClr val="002060"/>
              </a:solidFill>
              <a:latin typeface="+mj-ea"/>
              <a:cs typeface="+mj-ea"/>
              <a:sym typeface="+mn-ea"/>
            </a:endParaRPr>
          </a:p>
          <a:p>
            <a:pPr marL="45720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 altLang="en-US" sz="1600" dirty="0" smtClean="0">
              <a:solidFill>
                <a:srgbClr val="1F3864"/>
              </a:solidFill>
              <a:latin typeface="+mj-ea"/>
              <a:ea typeface="+mj-ea"/>
              <a:cs typeface="+mj-ea"/>
            </a:endParaRPr>
          </a:p>
          <a:p>
            <a:pPr marL="45720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1600" dirty="0" smtClean="0">
              <a:solidFill>
                <a:srgbClr val="002060"/>
              </a:solidFill>
              <a:latin typeface="+mj-ea"/>
              <a:ea typeface="+mj-ea"/>
              <a:cs typeface="+mj-ea"/>
              <a:sym typeface="+mn-ea"/>
            </a:endParaRPr>
          </a:p>
          <a:p>
            <a:pPr marL="45720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1600" dirty="0" smtClean="0">
              <a:solidFill>
                <a:srgbClr val="002060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469579" y="849035"/>
            <a:ext cx="11286414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741" y="260242"/>
            <a:ext cx="516251" cy="51435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2595" y="362769"/>
            <a:ext cx="825909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1F3864"/>
                </a:solidFill>
                <a:latin typeface="+mj-ea"/>
                <a:ea typeface="+mj-ea"/>
                <a:cs typeface="+mj-ea"/>
              </a:rPr>
              <a:t>一、</a:t>
            </a:r>
            <a:r>
              <a:rPr lang="en-US" altLang="zh-CN" sz="2400" b="1" dirty="0">
                <a:solidFill>
                  <a:srgbClr val="1F3864"/>
                </a:solidFill>
                <a:latin typeface="+mj-ea"/>
                <a:ea typeface="+mj-ea"/>
                <a:cs typeface="+mj-ea"/>
              </a:rPr>
              <a:t> </a:t>
            </a:r>
            <a:r>
              <a:rPr lang="zh-CN" altLang="en-US" sz="2400" b="1" dirty="0">
                <a:solidFill>
                  <a:srgbClr val="1F3864"/>
                </a:solidFill>
                <a:latin typeface="+mj-ea"/>
                <a:ea typeface="+mj-ea"/>
                <a:cs typeface="+mj-ea"/>
              </a:rPr>
              <a:t>使用</a:t>
            </a:r>
            <a:r>
              <a:rPr lang="zh-CN" altLang="en-US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</a:rPr>
              <a:t>指引</a:t>
            </a:r>
            <a:r>
              <a:rPr lang="en-US" altLang="zh-CN" sz="2400" b="1" dirty="0" smtClean="0">
                <a:solidFill>
                  <a:srgbClr val="002060"/>
                </a:solidFill>
                <a:latin typeface="+mj-ea"/>
                <a:ea typeface="+mj-ea"/>
                <a:cs typeface="+mj-ea"/>
              </a:rPr>
              <a:t>-</a:t>
            </a:r>
            <a:r>
              <a:rPr lang="zh-CN" altLang="en-US" sz="2000" b="1" dirty="0" smtClean="0">
                <a:solidFill>
                  <a:srgbClr val="002060"/>
                </a:solidFill>
                <a:latin typeface="+mj-ea"/>
                <a:ea typeface="+mj-ea"/>
                <a:cs typeface="+mj-ea"/>
              </a:rPr>
              <a:t>登录</a:t>
            </a:r>
            <a:endParaRPr lang="zh-CN" altLang="en-US" sz="2000" b="1" dirty="0">
              <a:solidFill>
                <a:srgbClr val="002060"/>
              </a:solidFill>
              <a:latin typeface="+mj-ea"/>
              <a:ea typeface="+mj-ea"/>
              <a:cs typeface="+mj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469265" y="848897"/>
            <a:ext cx="1620000" cy="0"/>
          </a:xfrm>
          <a:prstGeom prst="line">
            <a:avLst/>
          </a:prstGeom>
          <a:ln w="34925">
            <a:solidFill>
              <a:srgbClr val="7CB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44855" y="2514600"/>
            <a:ext cx="671068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、下载</a:t>
            </a:r>
            <a:r>
              <a:rPr lang="en-US" altLang="zh-CN" sz="1400">
                <a:solidFill>
                  <a:srgbClr val="FF0000"/>
                </a:solidFill>
              </a:rPr>
              <a:t>PC</a:t>
            </a:r>
            <a:r>
              <a:rPr lang="zh-CN" altLang="en-US" sz="1400">
                <a:solidFill>
                  <a:srgbClr val="FF0000"/>
                </a:solidFill>
              </a:rPr>
              <a:t>客户端，（生产环境）下载地址：</a:t>
            </a:r>
            <a:r>
              <a:rPr lang="zh-CN" altLang="en-US" sz="1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</a:rPr>
              <a:t>https://app.dfwlg.com/workbench/webDownload.html</a:t>
            </a:r>
            <a:endParaRPr lang="zh-CN" altLang="en-US" sz="1400" b="1" dirty="0" smtClean="0">
              <a:solidFill>
                <a:srgbClr val="1F3864"/>
              </a:solidFill>
              <a:latin typeface="+mj-ea"/>
              <a:ea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FF0000"/>
                </a:solidFill>
                <a:sym typeface="+mn-ea"/>
              </a:rPr>
              <a:t>2、点击客户端进入登录页面，输入员工号和密码进行登录或扫码登录</a:t>
            </a:r>
            <a:endParaRPr lang="zh-CN" altLang="en-US" sz="1400">
              <a:solidFill>
                <a:srgbClr val="FF0000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账号：员工工号（如</a:t>
            </a:r>
            <a:r>
              <a:rPr lang="en-US" altLang="zh-CN" sz="1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000074</a:t>
            </a:r>
            <a:r>
              <a:rPr lang="zh-CN" altLang="en-US" sz="1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）</a:t>
            </a:r>
            <a:endParaRPr lang="zh-CN" altLang="en-US" sz="1400" b="1" dirty="0" smtClean="0">
              <a:solidFill>
                <a:srgbClr val="1F3864"/>
              </a:solidFill>
              <a:latin typeface="+mj-ea"/>
              <a:ea typeface="+mj-ea"/>
              <a:cs typeface="+mj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密码：员工密码（如Fslgz@1234!!）</a:t>
            </a:r>
            <a:endParaRPr lang="zh-CN" altLang="en-US" sz="1400" b="1" dirty="0" smtClean="0">
              <a:solidFill>
                <a:srgbClr val="1F3864"/>
              </a:solidFill>
              <a:latin typeface="+mj-ea"/>
              <a:ea typeface="+mj-ea"/>
              <a:cs typeface="+mj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rgbClr val="FF0000"/>
                </a:solidFill>
                <a:latin typeface="+mj-ea"/>
                <a:ea typeface="+mj-ea"/>
                <a:cs typeface="+mj-ea"/>
                <a:sym typeface="+mn-ea"/>
              </a:rPr>
              <a:t>3. web</a:t>
            </a:r>
            <a:r>
              <a:rPr lang="zh-CN" altLang="en-US" sz="1400" b="1" dirty="0" smtClean="0">
                <a:solidFill>
                  <a:srgbClr val="FF0000"/>
                </a:solidFill>
                <a:latin typeface="+mj-ea"/>
                <a:ea typeface="+mj-ea"/>
                <a:cs typeface="+mj-ea"/>
                <a:sym typeface="+mn-ea"/>
              </a:rPr>
              <a:t>端测试环境：</a:t>
            </a:r>
            <a:endParaRPr lang="zh-CN" altLang="en-US" sz="1400" b="1" dirty="0" smtClean="0">
              <a:solidFill>
                <a:srgbClr val="1F3864"/>
              </a:solidFill>
              <a:latin typeface="+mj-ea"/>
              <a:ea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</a:rPr>
              <a:t>https</a:t>
            </a:r>
            <a:r>
              <a:rPr lang="zh-CN" altLang="en-US" sz="1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://app-uat.dfwlg.com/fmpapp/login/</a:t>
            </a:r>
            <a:endParaRPr lang="zh-CN" altLang="en-US" sz="1400" b="1" dirty="0" smtClean="0">
              <a:solidFill>
                <a:srgbClr val="1F3864"/>
              </a:solidFill>
              <a:latin typeface="+mj-ea"/>
              <a:ea typeface="+mj-ea"/>
              <a:cs typeface="+mj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</a:rPr>
              <a:t>账号：</a:t>
            </a:r>
            <a:r>
              <a:rPr lang="zh-CN" altLang="en-US" sz="1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员工工号（如</a:t>
            </a:r>
            <a:r>
              <a:rPr lang="en-US" altLang="zh-CN" sz="1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000074</a:t>
            </a:r>
            <a:r>
              <a:rPr lang="zh-CN" altLang="en-US" sz="1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）</a:t>
            </a:r>
            <a:endParaRPr lang="zh-CN" altLang="en-US" sz="1400" b="1" dirty="0" smtClean="0">
              <a:solidFill>
                <a:srgbClr val="1F3864"/>
              </a:solidFill>
              <a:latin typeface="+mj-ea"/>
              <a:ea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密码：统一密码</a:t>
            </a:r>
            <a:r>
              <a:rPr lang="en-US" altLang="zh-CN" sz="1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  </a:t>
            </a:r>
            <a:r>
              <a:rPr lang="zh-CN" altLang="en-US" sz="1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1qaz!QAZ</a:t>
            </a:r>
            <a:endParaRPr lang="zh-CN" altLang="en-US" sz="1400" b="1" dirty="0" smtClean="0">
              <a:solidFill>
                <a:srgbClr val="1F3864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239742" y="6207865"/>
            <a:ext cx="640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yriad Pro" panose="020B0503030403020204" pitchFamily="34" charset="0"/>
                <a:ea typeface="方正黑体简体" panose="02010601030101010101" pitchFamily="2" charset="-122"/>
              </a:rPr>
              <a:t>Page . 03</a:t>
            </a:r>
            <a:endParaRPr lang="zh-CN" altLang="en-US" sz="900" dirty="0">
              <a:latin typeface="Myriad Pro" panose="020B0503030403020204" pitchFamily="34" charset="0"/>
              <a:ea typeface="方正黑体简体" panose="02010601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280" y="1401445"/>
            <a:ext cx="3540125" cy="475869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8373110" y="2675890"/>
            <a:ext cx="2958465" cy="41402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941050" y="2698750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73110" y="3359150"/>
            <a:ext cx="2958465" cy="41402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373110" y="3968750"/>
            <a:ext cx="2958465" cy="41402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941050" y="3345180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941050" y="3968750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522605" y="362585"/>
            <a:ext cx="6410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1.1</a:t>
            </a:r>
            <a:r>
              <a:rPr lang="zh-CN" altLang="en-US" sz="2000" b="1" dirty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、流程办理及查看</a:t>
            </a:r>
            <a:endParaRPr lang="zh-CN" sz="2000" b="1" dirty="0" smtClean="0">
              <a:solidFill>
                <a:srgbClr val="002060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69579" y="849035"/>
            <a:ext cx="11286414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67055" y="923290"/>
            <a:ext cx="607822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l"/>
            </a:pPr>
            <a:r>
              <a:rPr lang="zh-CN" altLang="zh-CN" sz="1400" dirty="0">
                <a:solidFill>
                  <a:srgbClr val="FF0000"/>
                </a:solidFill>
              </a:rPr>
              <a:t>用于人员办理自己的待处理任务和查看抄送我、已发起以及已处理的任务。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741" y="260242"/>
            <a:ext cx="516251" cy="51435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239742" y="6207865"/>
            <a:ext cx="640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yriad Pro" panose="020B0503030403020204" pitchFamily="34" charset="0"/>
                <a:ea typeface="方正黑体简体" panose="02010601030101010101" pitchFamily="2" charset="-122"/>
              </a:rPr>
              <a:t>Page . 04</a:t>
            </a:r>
            <a:endParaRPr lang="zh-CN" altLang="en-US" sz="900" dirty="0">
              <a:latin typeface="Myriad Pro" panose="020B0503030403020204" pitchFamily="34" charset="0"/>
              <a:ea typeface="方正黑体简体" panose="02010601030101010101" pitchFamily="2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469265" y="848897"/>
            <a:ext cx="1944000" cy="0"/>
          </a:xfrm>
          <a:prstGeom prst="line">
            <a:avLst/>
          </a:prstGeom>
          <a:ln w="34925">
            <a:solidFill>
              <a:srgbClr val="79B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" y="1299913"/>
            <a:ext cx="10375900" cy="5374005"/>
          </a:xfrm>
          <a:prstGeom prst="rect">
            <a:avLst/>
          </a:prstGeom>
        </p:spPr>
      </p:pic>
      <p:sp>
        <p:nvSpPr>
          <p:cNvPr id="5" name="流程图: 联系 4"/>
          <p:cNvSpPr/>
          <p:nvPr/>
        </p:nvSpPr>
        <p:spPr>
          <a:xfrm>
            <a:off x="5098618" y="1839558"/>
            <a:ext cx="391795" cy="38290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流程图: 联系 5"/>
          <p:cNvSpPr/>
          <p:nvPr/>
        </p:nvSpPr>
        <p:spPr>
          <a:xfrm>
            <a:off x="522605" y="2413915"/>
            <a:ext cx="640513" cy="458998"/>
          </a:xfrm>
          <a:prstGeom prst="flowChartConnector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流程图: 联系 6"/>
          <p:cNvSpPr/>
          <p:nvPr/>
        </p:nvSpPr>
        <p:spPr>
          <a:xfrm>
            <a:off x="3100908" y="2222463"/>
            <a:ext cx="391795" cy="38290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流程图: 联系 8"/>
          <p:cNvSpPr/>
          <p:nvPr/>
        </p:nvSpPr>
        <p:spPr>
          <a:xfrm>
            <a:off x="8533968" y="3237828"/>
            <a:ext cx="391795" cy="38290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73395" y="1862455"/>
            <a:ext cx="24593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b="1">
                <a:solidFill>
                  <a:srgbClr val="FF0000"/>
                </a:solidFill>
              </a:rPr>
              <a:t>点击</a:t>
            </a:r>
            <a:r>
              <a:rPr lang="en-US" altLang="zh-CN" sz="1600" b="1">
                <a:solidFill>
                  <a:srgbClr val="FF0000"/>
                </a:solidFill>
              </a:rPr>
              <a:t>“</a:t>
            </a:r>
            <a:r>
              <a:rPr lang="zh-CN" altLang="en-US" sz="1600" b="1">
                <a:solidFill>
                  <a:srgbClr val="FF0000"/>
                </a:solidFill>
              </a:rPr>
              <a:t>业财</a:t>
            </a:r>
            <a:r>
              <a:rPr lang="en-US" altLang="zh-CN" sz="1600" b="1">
                <a:solidFill>
                  <a:srgbClr val="FF0000"/>
                </a:solidFill>
              </a:rPr>
              <a:t>”</a:t>
            </a:r>
            <a:endParaRPr lang="en-US" altLang="zh-CN" sz="1600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78763" y="2260386"/>
            <a:ext cx="12490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b="1" dirty="0">
                <a:solidFill>
                  <a:srgbClr val="FF0000"/>
                </a:solidFill>
              </a:rPr>
              <a:t>点击</a:t>
            </a:r>
            <a:r>
              <a:rPr lang="en-US" altLang="zh-CN" sz="1600" b="1" dirty="0">
                <a:solidFill>
                  <a:srgbClr val="FF0000"/>
                </a:solidFill>
              </a:rPr>
              <a:t>“</a:t>
            </a:r>
            <a:r>
              <a:rPr lang="zh-CN" altLang="en-US" sz="1600" b="1" dirty="0">
                <a:solidFill>
                  <a:srgbClr val="FF0000"/>
                </a:solidFill>
              </a:rPr>
              <a:t>首页</a:t>
            </a:r>
            <a:r>
              <a:rPr lang="en-US" altLang="zh-CN" sz="1600" b="1" dirty="0">
                <a:solidFill>
                  <a:srgbClr val="FF0000"/>
                </a:solidFill>
              </a:rPr>
              <a:t>”</a:t>
            </a:r>
            <a:endParaRPr lang="en-US" altLang="zh-CN" sz="1600" b="1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92500" y="2668270"/>
            <a:ext cx="35979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b="1">
                <a:solidFill>
                  <a:srgbClr val="FF0000"/>
                </a:solidFill>
              </a:rPr>
              <a:t>点击</a:t>
            </a:r>
            <a:r>
              <a:rPr lang="en-US" altLang="zh-CN" sz="1600" b="1">
                <a:solidFill>
                  <a:srgbClr val="FF0000"/>
                </a:solidFill>
              </a:rPr>
              <a:t>“</a:t>
            </a:r>
            <a:r>
              <a:rPr lang="zh-CN" altLang="en-US" sz="1600" b="1">
                <a:solidFill>
                  <a:srgbClr val="FF0000"/>
                </a:solidFill>
              </a:rPr>
              <a:t>待处理</a:t>
            </a:r>
            <a:r>
              <a:rPr lang="en-US" altLang="zh-CN" sz="1600" b="1">
                <a:solidFill>
                  <a:srgbClr val="FF0000"/>
                </a:solidFill>
              </a:rPr>
              <a:t>”</a:t>
            </a:r>
            <a:r>
              <a:rPr lang="zh-CN" altLang="en-US" sz="1600" b="1">
                <a:solidFill>
                  <a:srgbClr val="FF0000"/>
                </a:solidFill>
              </a:rPr>
              <a:t>，找到需办理的任务</a:t>
            </a:r>
            <a:endParaRPr lang="zh-CN" altLang="en-US" sz="1600" b="1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853680" y="3685540"/>
            <a:ext cx="27997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b="1">
                <a:solidFill>
                  <a:srgbClr val="FF0000"/>
                </a:solidFill>
              </a:rPr>
              <a:t>点击</a:t>
            </a:r>
            <a:r>
              <a:rPr lang="en-US" altLang="zh-CN" sz="1600" b="1">
                <a:solidFill>
                  <a:srgbClr val="FF0000"/>
                </a:solidFill>
              </a:rPr>
              <a:t>“</a:t>
            </a:r>
            <a:r>
              <a:rPr lang="zh-CN" altLang="en-US" sz="1600" b="1">
                <a:solidFill>
                  <a:srgbClr val="FF0000"/>
                </a:solidFill>
              </a:rPr>
              <a:t>办理</a:t>
            </a:r>
            <a:r>
              <a:rPr lang="en-US" altLang="zh-CN" sz="1600" b="1">
                <a:solidFill>
                  <a:srgbClr val="FF0000"/>
                </a:solidFill>
              </a:rPr>
              <a:t>”</a:t>
            </a:r>
            <a:r>
              <a:rPr lang="zh-CN" altLang="en-US" sz="1600" b="1">
                <a:solidFill>
                  <a:srgbClr val="FF0000"/>
                </a:solidFill>
              </a:rPr>
              <a:t>，进入操作页面后，</a:t>
            </a:r>
            <a:r>
              <a:rPr lang="zh-CN" altLang="en-US" sz="1600" b="1">
                <a:solidFill>
                  <a:srgbClr val="FF0000"/>
                </a:solidFill>
                <a:sym typeface="+mn-ea"/>
              </a:rPr>
              <a:t>根据实际情况进行操作</a:t>
            </a:r>
            <a:endParaRPr lang="zh-CN" altLang="en-US" sz="16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522605" y="362585"/>
            <a:ext cx="6410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1.1</a:t>
            </a:r>
            <a:r>
              <a:rPr lang="zh-CN" altLang="en-US" sz="2000" b="1" dirty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、流程办理及查看</a:t>
            </a:r>
            <a:endParaRPr lang="zh-CN" sz="2000" b="1" dirty="0" smtClean="0">
              <a:solidFill>
                <a:srgbClr val="002060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69579" y="849035"/>
            <a:ext cx="11286414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67055" y="923290"/>
            <a:ext cx="11089640" cy="360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l"/>
            </a:pPr>
            <a:r>
              <a:rPr lang="zh-CN" altLang="zh-CN" sz="1400" b="1" dirty="0">
                <a:solidFill>
                  <a:srgbClr val="FF0000"/>
                </a:solidFill>
              </a:rPr>
              <a:t>点击</a:t>
            </a:r>
            <a:r>
              <a:rPr lang="en-US" altLang="zh-CN" sz="1400" b="1" dirty="0">
                <a:solidFill>
                  <a:srgbClr val="FF0000"/>
                </a:solidFill>
              </a:rPr>
              <a:t>“</a:t>
            </a:r>
            <a:r>
              <a:rPr lang="zh-CN" altLang="zh-CN" sz="1400" b="1" dirty="0">
                <a:solidFill>
                  <a:srgbClr val="FF0000"/>
                </a:solidFill>
              </a:rPr>
              <a:t>办理</a:t>
            </a:r>
            <a:r>
              <a:rPr lang="en-US" altLang="zh-CN" sz="1400" b="1" dirty="0">
                <a:solidFill>
                  <a:srgbClr val="FF0000"/>
                </a:solidFill>
              </a:rPr>
              <a:t>”</a:t>
            </a:r>
            <a:r>
              <a:rPr lang="zh-CN" altLang="zh-CN" sz="1400" b="1" dirty="0">
                <a:solidFill>
                  <a:srgbClr val="FF0000"/>
                </a:solidFill>
              </a:rPr>
              <a:t>进入审批页面后，点击右边</a:t>
            </a:r>
            <a:r>
              <a:rPr lang="en-US" altLang="zh-CN" sz="1400" b="1" dirty="0">
                <a:solidFill>
                  <a:srgbClr val="FF0000"/>
                </a:solidFill>
              </a:rPr>
              <a:t>“</a:t>
            </a:r>
            <a:r>
              <a:rPr lang="zh-CN" altLang="en-US" sz="1400" b="1" dirty="0">
                <a:solidFill>
                  <a:srgbClr val="FF0000"/>
                </a:solidFill>
              </a:rPr>
              <a:t>查看流程图</a:t>
            </a:r>
            <a:r>
              <a:rPr lang="en-US" altLang="zh-CN" sz="1400" b="1" dirty="0">
                <a:solidFill>
                  <a:srgbClr val="FF0000"/>
                </a:solidFill>
              </a:rPr>
              <a:t>”</a:t>
            </a:r>
            <a:r>
              <a:rPr lang="zh-CN" altLang="en-US" sz="1400" b="1" dirty="0">
                <a:solidFill>
                  <a:srgbClr val="FF0000"/>
                </a:solidFill>
              </a:rPr>
              <a:t>链接，即可查看对应的流程走向，点击</a:t>
            </a:r>
            <a:r>
              <a:rPr lang="en-US" altLang="zh-CN" sz="1400" b="1" dirty="0">
                <a:solidFill>
                  <a:srgbClr val="FF0000"/>
                </a:solidFill>
              </a:rPr>
              <a:t>“</a:t>
            </a:r>
            <a:r>
              <a:rPr lang="zh-CN" altLang="en-US" sz="1400" b="1" dirty="0">
                <a:solidFill>
                  <a:srgbClr val="FF0000"/>
                </a:solidFill>
              </a:rPr>
              <a:t>审批历史</a:t>
            </a:r>
            <a:r>
              <a:rPr lang="en-US" altLang="zh-CN" sz="1400" b="1" dirty="0">
                <a:solidFill>
                  <a:srgbClr val="FF0000"/>
                </a:solidFill>
              </a:rPr>
              <a:t>”</a:t>
            </a:r>
            <a:r>
              <a:rPr lang="zh-CN" altLang="en-US" sz="1400" b="1" dirty="0">
                <a:solidFill>
                  <a:srgbClr val="FF0000"/>
                </a:solidFill>
              </a:rPr>
              <a:t>可查看各级领导的审批意见。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741" y="260242"/>
            <a:ext cx="516251" cy="51435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239742" y="6207865"/>
            <a:ext cx="640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yriad Pro" panose="020B0503030403020204" pitchFamily="34" charset="0"/>
                <a:ea typeface="方正黑体简体" panose="02010601030101010101" pitchFamily="2" charset="-122"/>
              </a:rPr>
              <a:t>Page . 05</a:t>
            </a:r>
            <a:endParaRPr lang="zh-CN" altLang="en-US" sz="900" dirty="0">
              <a:latin typeface="Myriad Pro" panose="020B0503030403020204" pitchFamily="34" charset="0"/>
              <a:ea typeface="方正黑体简体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5" y="1330960"/>
            <a:ext cx="10248900" cy="50869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95370" y="1799590"/>
            <a:ext cx="265430" cy="265430"/>
          </a:xfrm>
          <a:prstGeom prst="diamond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860800" y="1817370"/>
            <a:ext cx="94297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900" b="1">
                <a:solidFill>
                  <a:schemeClr val="tx1"/>
                </a:solidFill>
              </a:rPr>
              <a:t>根据条件判断</a:t>
            </a:r>
            <a:endParaRPr lang="zh-CN" sz="900" b="1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l="3984" t="12383" r="7008" b="6344"/>
          <a:stretch>
            <a:fillRect/>
          </a:stretch>
        </p:blipFill>
        <p:spPr>
          <a:xfrm>
            <a:off x="5121910" y="1853565"/>
            <a:ext cx="212725" cy="2654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25110" y="1823720"/>
            <a:ext cx="94297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>
                <a:solidFill>
                  <a:srgbClr val="00B0F0"/>
                </a:solidFill>
              </a:rPr>
              <a:t>默认路径</a:t>
            </a:r>
            <a:endParaRPr lang="zh-CN" altLang="en-US" sz="900" b="1">
              <a:solidFill>
                <a:srgbClr val="00B0F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685" y="2145030"/>
            <a:ext cx="284480" cy="1778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60165" y="211899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900" b="1">
                <a:solidFill>
                  <a:schemeClr val="tx2">
                    <a:lumMod val="60000"/>
                    <a:lumOff val="40000"/>
                  </a:schemeClr>
                </a:solidFill>
              </a:rPr>
              <a:t>申请人在总经理之下的最高级领导</a:t>
            </a:r>
            <a:endParaRPr lang="zh-CN" sz="9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320" y="2145030"/>
            <a:ext cx="284480" cy="1778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860800" y="211899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900" b="1">
                <a:solidFill>
                  <a:schemeClr val="tx2">
                    <a:lumMod val="60000"/>
                    <a:lumOff val="40000"/>
                  </a:schemeClr>
                </a:solidFill>
              </a:rPr>
              <a:t>申请人在总经理之下的最高级领导</a:t>
            </a:r>
            <a:endParaRPr lang="zh-CN" sz="9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rcRect l="24171" r="4550"/>
          <a:stretch>
            <a:fillRect/>
          </a:stretch>
        </p:blipFill>
        <p:spPr>
          <a:xfrm>
            <a:off x="6134100" y="1847215"/>
            <a:ext cx="248920" cy="20002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485255" y="1841500"/>
            <a:ext cx="1735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>
                <a:solidFill>
                  <a:srgbClr val="00B0F0"/>
                </a:solidFill>
              </a:rPr>
              <a:t>若满足判断条件，则走此路经，否则，走默认路径</a:t>
            </a:r>
            <a:endParaRPr lang="zh-CN" altLang="en-US" sz="900" b="1">
              <a:solidFill>
                <a:srgbClr val="00B0F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69265" y="848897"/>
            <a:ext cx="2304000" cy="0"/>
          </a:xfrm>
          <a:prstGeom prst="line">
            <a:avLst/>
          </a:prstGeom>
          <a:ln w="34925">
            <a:solidFill>
              <a:srgbClr val="79B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2825" y="362769"/>
            <a:ext cx="920051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2.1 </a:t>
            </a:r>
            <a:r>
              <a:rPr lang="zh-CN" altLang="en-US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收支</a:t>
            </a:r>
            <a:r>
              <a:rPr lang="zh-CN" altLang="en-US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项目</a:t>
            </a:r>
            <a:endParaRPr lang="zh-CN" altLang="en-US" sz="2400" b="1" dirty="0" smtClean="0">
              <a:solidFill>
                <a:srgbClr val="1F3864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69579" y="849035"/>
            <a:ext cx="11286414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741" y="260242"/>
            <a:ext cx="516251" cy="514351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548640" y="923290"/>
            <a:ext cx="8551545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l"/>
            </a:pPr>
            <a:r>
              <a:rPr lang="zh-CN" altLang="en-US" sz="1400" b="1" dirty="0">
                <a:solidFill>
                  <a:srgbClr val="FF0000"/>
                </a:solidFill>
              </a:rPr>
              <a:t>点击业财》基础资料》基础档案</a:t>
            </a:r>
            <a:r>
              <a:rPr lang="en-US" altLang="zh-CN" sz="1400" b="1" dirty="0">
                <a:solidFill>
                  <a:srgbClr val="FF0000"/>
                </a:solidFill>
              </a:rPr>
              <a:t>-</a:t>
            </a:r>
            <a:r>
              <a:rPr lang="zh-CN" altLang="en-US" sz="1400" b="1" dirty="0">
                <a:solidFill>
                  <a:srgbClr val="FF0000"/>
                </a:solidFill>
              </a:rPr>
              <a:t>》收支项目，查看收支项目相关信息，维护适用表单列的暂估表单</a:t>
            </a:r>
            <a:r>
              <a:rPr lang="zh-CN" altLang="en-US" sz="1400" b="1" dirty="0">
                <a:solidFill>
                  <a:srgbClr val="FF0000"/>
                </a:solidFill>
              </a:rPr>
              <a:t>数据。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1239742" y="6400270"/>
            <a:ext cx="640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yriad Pro" panose="020B0503030403020204" pitchFamily="34" charset="0"/>
                <a:ea typeface="方正黑体简体" panose="02010601030101010101" pitchFamily="2" charset="-122"/>
              </a:rPr>
              <a:t>Page . 06</a:t>
            </a:r>
            <a:endParaRPr lang="zh-CN" altLang="en-US" sz="900" dirty="0">
              <a:latin typeface="Myriad Pro" panose="020B0503030403020204" pitchFamily="34" charset="0"/>
              <a:ea typeface="方正黑体简体" panose="02010601030101010101" pitchFamily="2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469265" y="848897"/>
            <a:ext cx="3384000" cy="0"/>
          </a:xfrm>
          <a:prstGeom prst="line">
            <a:avLst/>
          </a:prstGeom>
          <a:ln w="34925">
            <a:solidFill>
              <a:srgbClr val="79B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69265" y="-22225"/>
            <a:ext cx="6410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二、</a:t>
            </a:r>
            <a:r>
              <a:rPr lang="en-US" altLang="zh-CN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 </a:t>
            </a:r>
            <a:r>
              <a:rPr lang="zh-CN" altLang="en-US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收支项目</a:t>
            </a:r>
            <a:r>
              <a:rPr lang="zh-CN" altLang="en-US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维护</a:t>
            </a:r>
            <a:endParaRPr lang="zh-CN" altLang="en-US" sz="2400" b="1" dirty="0" smtClean="0">
              <a:solidFill>
                <a:srgbClr val="1F3864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65" y="1212850"/>
            <a:ext cx="9492615" cy="5699760"/>
          </a:xfrm>
          <a:prstGeom prst="rect">
            <a:avLst/>
          </a:prstGeom>
        </p:spPr>
      </p:pic>
      <p:sp>
        <p:nvSpPr>
          <p:cNvPr id="13" name="流程图: 联系 12"/>
          <p:cNvSpPr/>
          <p:nvPr/>
        </p:nvSpPr>
        <p:spPr>
          <a:xfrm>
            <a:off x="8272145" y="3101975"/>
            <a:ext cx="391795" cy="382270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spcAft>
                <a:spcPts val="0"/>
              </a:spcAft>
            </a:pPr>
            <a:r>
              <a:rPr lang="en-US" sz="1600" b="1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流程图: 联系 15"/>
          <p:cNvSpPr/>
          <p:nvPr/>
        </p:nvSpPr>
        <p:spPr>
          <a:xfrm>
            <a:off x="8272145" y="4199890"/>
            <a:ext cx="391795" cy="382270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522605" y="362585"/>
            <a:ext cx="6410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三、</a:t>
            </a:r>
            <a:r>
              <a:rPr lang="en-US" altLang="zh-CN" sz="2400" b="1" dirty="0">
                <a:solidFill>
                  <a:srgbClr val="1F3864"/>
                </a:solidFill>
                <a:latin typeface="+mj-ea"/>
                <a:cs typeface="+mj-ea"/>
                <a:sym typeface="+mn-ea"/>
              </a:rPr>
              <a:t>PC</a:t>
            </a:r>
            <a:r>
              <a:rPr lang="zh-CN" altLang="en-US" sz="2400" b="1" dirty="0">
                <a:solidFill>
                  <a:srgbClr val="1F3864"/>
                </a:solidFill>
                <a:latin typeface="+mj-ea"/>
                <a:cs typeface="+mj-ea"/>
                <a:sym typeface="+mn-ea"/>
              </a:rPr>
              <a:t>客户端</a:t>
            </a:r>
            <a:r>
              <a:rPr lang="en-US" altLang="zh-CN" sz="2400" b="1" dirty="0">
                <a:solidFill>
                  <a:srgbClr val="1F3864"/>
                </a:solidFill>
                <a:latin typeface="+mj-ea"/>
                <a:cs typeface="+mj-ea"/>
                <a:sym typeface="+mn-ea"/>
              </a:rPr>
              <a:t>-</a:t>
            </a:r>
            <a:r>
              <a:rPr lang="zh-CN" altLang="en-US" sz="2400" b="1" dirty="0">
                <a:solidFill>
                  <a:srgbClr val="1F3864"/>
                </a:solidFill>
                <a:latin typeface="+mj-ea"/>
                <a:cs typeface="+mj-ea"/>
                <a:sym typeface="+mn-ea"/>
              </a:rPr>
              <a:t>暂估单</a:t>
            </a:r>
            <a:endParaRPr lang="zh-CN" altLang="en-US" sz="2400" b="1" dirty="0">
              <a:solidFill>
                <a:srgbClr val="1F3864"/>
              </a:solidFill>
              <a:latin typeface="+mj-ea"/>
              <a:cs typeface="+mj-ea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69579" y="849035"/>
            <a:ext cx="11286414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67055" y="923290"/>
            <a:ext cx="607822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l"/>
            </a:pPr>
            <a:r>
              <a:rPr lang="zh-CN" altLang="zh-CN" sz="1400" b="1" dirty="0">
                <a:solidFill>
                  <a:srgbClr val="FF0000"/>
                </a:solidFill>
              </a:rPr>
              <a:t>暂估单：用于查询和新增</a:t>
            </a:r>
            <a:r>
              <a:rPr lang="zh-CN" altLang="zh-CN" sz="1400" b="1" dirty="0">
                <a:solidFill>
                  <a:srgbClr val="FF0000"/>
                </a:solidFill>
              </a:rPr>
              <a:t>暂估单。</a:t>
            </a:r>
            <a:endParaRPr lang="zh-CN" altLang="zh-CN" sz="14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5000"/>
              </a:lnSpc>
              <a:buFont typeface="Wingdings" panose="05000000000000000000" charset="0"/>
              <a:buChar char="l"/>
            </a:pPr>
            <a:r>
              <a:rPr lang="zh-CN" altLang="en-US" sz="1400" b="1" dirty="0">
                <a:solidFill>
                  <a:srgbClr val="FF0000"/>
                </a:solidFill>
              </a:rPr>
              <a:t>点打开业财》收支》</a:t>
            </a:r>
            <a:r>
              <a:rPr lang="zh-CN" altLang="en-US" sz="1400" b="1" dirty="0">
                <a:solidFill>
                  <a:srgbClr val="FF0000"/>
                </a:solidFill>
              </a:rPr>
              <a:t>暂估单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741" y="260242"/>
            <a:ext cx="516251" cy="51435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239742" y="6207865"/>
            <a:ext cx="640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yriad Pro" panose="020B0503030403020204" pitchFamily="34" charset="0"/>
                <a:ea typeface="方正黑体简体" panose="02010601030101010101" pitchFamily="2" charset="-122"/>
              </a:rPr>
              <a:t>Page . 07</a:t>
            </a:r>
            <a:endParaRPr lang="zh-CN" altLang="en-US" sz="900" dirty="0">
              <a:latin typeface="Myriad Pro" panose="020B0503030403020204" pitchFamily="34" charset="0"/>
              <a:ea typeface="方正黑体简体" panose="02010601030101010101" pitchFamily="2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469265" y="848897"/>
            <a:ext cx="4320000" cy="0"/>
          </a:xfrm>
          <a:prstGeom prst="line">
            <a:avLst/>
          </a:prstGeom>
          <a:ln w="34925">
            <a:solidFill>
              <a:srgbClr val="79B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515" y="1504315"/>
            <a:ext cx="9242425" cy="5549265"/>
          </a:xfrm>
          <a:prstGeom prst="rect">
            <a:avLst/>
          </a:prstGeom>
        </p:spPr>
      </p:pic>
      <p:sp>
        <p:nvSpPr>
          <p:cNvPr id="7" name="流程图: 联系 6"/>
          <p:cNvSpPr/>
          <p:nvPr/>
        </p:nvSpPr>
        <p:spPr>
          <a:xfrm>
            <a:off x="3954348" y="1653503"/>
            <a:ext cx="391795" cy="38290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流程图: 联系 8"/>
          <p:cNvSpPr/>
          <p:nvPr/>
        </p:nvSpPr>
        <p:spPr>
          <a:xfrm>
            <a:off x="4519498" y="3347048"/>
            <a:ext cx="391795" cy="38290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469579" y="849035"/>
            <a:ext cx="11286414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741" y="260242"/>
            <a:ext cx="516251" cy="51435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239742" y="6207865"/>
            <a:ext cx="640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yriad Pro" panose="020B0503030403020204" pitchFamily="34" charset="0"/>
                <a:ea typeface="方正黑体简体" panose="02010601030101010101" pitchFamily="2" charset="-122"/>
              </a:rPr>
              <a:t>Page .</a:t>
            </a:r>
            <a:endParaRPr lang="en-US" altLang="zh-CN" sz="900" dirty="0">
              <a:latin typeface="Myriad Pro" panose="020B0503030403020204" pitchFamily="34" charset="0"/>
              <a:ea typeface="方正黑体简体" panose="02010601030101010101" pitchFamily="2" charset="-122"/>
            </a:endParaRPr>
          </a:p>
          <a:p>
            <a:r>
              <a:rPr lang="en-US" altLang="zh-CN" sz="900" dirty="0">
                <a:latin typeface="Myriad Pro" panose="020B0503030403020204" pitchFamily="34" charset="0"/>
                <a:ea typeface="方正黑体简体" panose="02010601030101010101" pitchFamily="2" charset="-122"/>
              </a:rPr>
              <a:t>08</a:t>
            </a:r>
            <a:endParaRPr lang="en-US" altLang="zh-CN" sz="900" dirty="0">
              <a:latin typeface="Myriad Pro" panose="020B0503030403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7055" y="923290"/>
            <a:ext cx="6078220" cy="360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l"/>
            </a:pPr>
            <a:r>
              <a:rPr lang="zh-CN" sz="1400" b="1" dirty="0">
                <a:solidFill>
                  <a:srgbClr val="FF0000"/>
                </a:solidFill>
                <a:sym typeface="+mn-ea"/>
              </a:rPr>
              <a:t>可查询已有的暂估应收单和新增新的暂估应收单</a:t>
            </a:r>
            <a:endParaRPr lang="zh-CN" sz="1400" b="1" dirty="0">
              <a:solidFill>
                <a:srgbClr val="FF0000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469265" y="848897"/>
            <a:ext cx="6624000" cy="0"/>
          </a:xfrm>
          <a:prstGeom prst="line">
            <a:avLst/>
          </a:prstGeom>
          <a:ln w="34925">
            <a:solidFill>
              <a:srgbClr val="79B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22605" y="362585"/>
            <a:ext cx="6410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</a:rPr>
              <a:t>3.1</a:t>
            </a:r>
            <a:r>
              <a:rPr lang="en-US" altLang="zh-CN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 </a:t>
            </a:r>
            <a:r>
              <a:rPr lang="zh-CN" altLang="en-US" sz="2000" b="1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暂估应</a:t>
            </a:r>
            <a:r>
              <a:rPr lang="zh-CN" altLang="en-US" sz="2000" b="1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收单</a:t>
            </a:r>
            <a:r>
              <a:rPr lang="en-US" altLang="zh-CN" sz="2000" b="1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—</a:t>
            </a:r>
            <a:r>
              <a:rPr lang="zh-CN" altLang="en-US" sz="2000" b="1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查询</a:t>
            </a:r>
            <a:endParaRPr lang="zh-CN" altLang="en-US" sz="2000" b="1" dirty="0" smtClean="0">
              <a:solidFill>
                <a:srgbClr val="002060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65" y="1246505"/>
            <a:ext cx="10307320" cy="5611495"/>
          </a:xfrm>
          <a:prstGeom prst="rect">
            <a:avLst/>
          </a:prstGeom>
        </p:spPr>
      </p:pic>
      <p:sp>
        <p:nvSpPr>
          <p:cNvPr id="4" name="流程图: 联系 3"/>
          <p:cNvSpPr/>
          <p:nvPr/>
        </p:nvSpPr>
        <p:spPr>
          <a:xfrm>
            <a:off x="1914728" y="1588098"/>
            <a:ext cx="391795" cy="38290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spcAft>
                <a:spcPts val="0"/>
              </a:spcAft>
            </a:pPr>
            <a:r>
              <a:rPr lang="en-US" sz="1600" b="1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流程图: 联系 4"/>
          <p:cNvSpPr/>
          <p:nvPr/>
        </p:nvSpPr>
        <p:spPr>
          <a:xfrm>
            <a:off x="7605598" y="2564093"/>
            <a:ext cx="391795" cy="38290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流程图: 联系 5"/>
          <p:cNvSpPr/>
          <p:nvPr/>
        </p:nvSpPr>
        <p:spPr>
          <a:xfrm>
            <a:off x="9219768" y="2872703"/>
            <a:ext cx="391795" cy="38290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66645" y="1588135"/>
            <a:ext cx="4726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根据实际情况输入相应的查询条件进行查询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28510" y="3008630"/>
            <a:ext cx="1466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点击</a:t>
            </a:r>
            <a:r>
              <a:rPr lang="en-US" altLang="zh-CN" b="1">
                <a:solidFill>
                  <a:srgbClr val="FF0000"/>
                </a:solidFill>
              </a:rPr>
              <a:t>“</a:t>
            </a:r>
            <a:r>
              <a:rPr lang="zh-CN" altLang="en-US" b="1">
                <a:solidFill>
                  <a:srgbClr val="FF0000"/>
                </a:solidFill>
              </a:rPr>
              <a:t>查询</a:t>
            </a:r>
            <a:r>
              <a:rPr lang="en-US" altLang="zh-CN" b="1">
                <a:solidFill>
                  <a:srgbClr val="FF0000"/>
                </a:solidFill>
              </a:rPr>
              <a:t>”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780" y="3494405"/>
            <a:ext cx="153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点击</a:t>
            </a:r>
            <a:r>
              <a:rPr lang="en-US" altLang="zh-CN" b="1">
                <a:solidFill>
                  <a:srgbClr val="FF0000"/>
                </a:solidFill>
              </a:rPr>
              <a:t>“</a:t>
            </a:r>
            <a:r>
              <a:rPr lang="zh-CN" altLang="en-US" b="1">
                <a:solidFill>
                  <a:srgbClr val="FF0000"/>
                </a:solidFill>
              </a:rPr>
              <a:t>新增</a:t>
            </a:r>
            <a:r>
              <a:rPr lang="en-US" altLang="zh-CN" b="1">
                <a:solidFill>
                  <a:srgbClr val="FF0000"/>
                </a:solidFill>
              </a:rPr>
              <a:t>”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469579" y="849035"/>
            <a:ext cx="11286414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741" y="260242"/>
            <a:ext cx="516251" cy="51435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239742" y="6207865"/>
            <a:ext cx="640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yriad Pro" panose="020B0503030403020204" pitchFamily="34" charset="0"/>
                <a:ea typeface="方正黑体简体" panose="02010601030101010101" pitchFamily="2" charset="-122"/>
              </a:rPr>
              <a:t>Page .</a:t>
            </a:r>
            <a:endParaRPr lang="en-US" altLang="zh-CN" sz="900" dirty="0">
              <a:latin typeface="Myriad Pro" panose="020B0503030403020204" pitchFamily="34" charset="0"/>
              <a:ea typeface="方正黑体简体" panose="02010601030101010101" pitchFamily="2" charset="-122"/>
            </a:endParaRPr>
          </a:p>
          <a:p>
            <a:r>
              <a:rPr lang="en-US" altLang="zh-CN" sz="900" dirty="0">
                <a:latin typeface="Myriad Pro" panose="020B0503030403020204" pitchFamily="34" charset="0"/>
                <a:ea typeface="方正黑体简体" panose="02010601030101010101" pitchFamily="2" charset="-122"/>
              </a:rPr>
              <a:t>09</a:t>
            </a:r>
            <a:endParaRPr lang="en-US" altLang="zh-CN" sz="900" dirty="0">
              <a:latin typeface="Myriad Pro" panose="020B0503030403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7055" y="923290"/>
            <a:ext cx="6626225" cy="360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l"/>
            </a:pPr>
            <a:r>
              <a:rPr lang="zh-CN" sz="1400" b="1" dirty="0">
                <a:solidFill>
                  <a:srgbClr val="FF0000"/>
                </a:solidFill>
              </a:rPr>
              <a:t>新增暂估应收单，则可在查询页面点击</a:t>
            </a:r>
            <a:r>
              <a:rPr lang="en-US" altLang="zh-CN" sz="1400" b="1" dirty="0">
                <a:solidFill>
                  <a:srgbClr val="FF0000"/>
                </a:solidFill>
              </a:rPr>
              <a:t>“</a:t>
            </a:r>
            <a:r>
              <a:rPr lang="zh-CN" altLang="en-US" sz="1400" b="1" dirty="0">
                <a:solidFill>
                  <a:srgbClr val="FF0000"/>
                </a:solidFill>
              </a:rPr>
              <a:t>新增</a:t>
            </a:r>
            <a:r>
              <a:rPr lang="en-US" altLang="zh-CN" sz="1400" b="1" dirty="0">
                <a:solidFill>
                  <a:srgbClr val="FF0000"/>
                </a:solidFill>
              </a:rPr>
              <a:t>”</a:t>
            </a:r>
            <a:r>
              <a:rPr lang="zh-CN" altLang="en-US" sz="1400" b="1" dirty="0">
                <a:solidFill>
                  <a:srgbClr val="FF0000"/>
                </a:solidFill>
              </a:rPr>
              <a:t>按钮，进入新增页面，如下：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9265" y="848897"/>
            <a:ext cx="6984000" cy="0"/>
          </a:xfrm>
          <a:prstGeom prst="line">
            <a:avLst/>
          </a:prstGeom>
          <a:ln w="34925">
            <a:solidFill>
              <a:srgbClr val="79B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图: 联系 25"/>
          <p:cNvSpPr/>
          <p:nvPr/>
        </p:nvSpPr>
        <p:spPr>
          <a:xfrm>
            <a:off x="742315" y="1450975"/>
            <a:ext cx="311150" cy="30289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22605" y="362585"/>
            <a:ext cx="6410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</a:rPr>
              <a:t>3.2</a:t>
            </a:r>
            <a:r>
              <a:rPr lang="en-US" altLang="zh-CN" sz="2400" b="1" dirty="0" smtClean="0">
                <a:solidFill>
                  <a:srgbClr val="1F3864"/>
                </a:solidFill>
                <a:latin typeface="+mj-ea"/>
                <a:ea typeface="+mj-ea"/>
                <a:cs typeface="+mj-ea"/>
                <a:sym typeface="+mn-ea"/>
              </a:rPr>
              <a:t> </a:t>
            </a:r>
            <a:r>
              <a:rPr lang="zh-CN" altLang="en-US" sz="2000" b="1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暂估应</a:t>
            </a:r>
            <a:r>
              <a:rPr lang="zh-CN" altLang="en-US" sz="2000" b="1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收单</a:t>
            </a:r>
            <a:r>
              <a:rPr lang="en-US" altLang="zh-CN" sz="2000" b="1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—</a:t>
            </a:r>
            <a:r>
              <a:rPr lang="zh-CN" altLang="en-US" sz="2000" b="1" dirty="0" smtClean="0">
                <a:solidFill>
                  <a:srgbClr val="002060"/>
                </a:solidFill>
                <a:latin typeface="+mj-ea"/>
                <a:ea typeface="+mj-ea"/>
                <a:cs typeface="+mj-ea"/>
                <a:sym typeface="+mn-ea"/>
              </a:rPr>
              <a:t>新增</a:t>
            </a:r>
            <a:endParaRPr lang="zh-CN" altLang="en-US" sz="2000" b="1" dirty="0" smtClean="0">
              <a:solidFill>
                <a:srgbClr val="002060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1283970"/>
            <a:ext cx="9463405" cy="5636895"/>
          </a:xfrm>
          <a:prstGeom prst="rect">
            <a:avLst/>
          </a:prstGeom>
        </p:spPr>
      </p:pic>
      <p:sp>
        <p:nvSpPr>
          <p:cNvPr id="6" name="流程图: 联系 5"/>
          <p:cNvSpPr/>
          <p:nvPr/>
        </p:nvSpPr>
        <p:spPr>
          <a:xfrm>
            <a:off x="2212340" y="1807210"/>
            <a:ext cx="311150" cy="30289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spcAft>
                <a:spcPts val="0"/>
              </a:spcAft>
            </a:pPr>
            <a:r>
              <a:rPr lang="en-US" sz="1600" b="1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78735" y="1793875"/>
            <a:ext cx="400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选择暂估财务组织，可以跨组织选择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8" name="流程图: 联系 7"/>
          <p:cNvSpPr/>
          <p:nvPr/>
        </p:nvSpPr>
        <p:spPr>
          <a:xfrm>
            <a:off x="4747895" y="2479040"/>
            <a:ext cx="311150" cy="30289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59045" y="2479040"/>
            <a:ext cx="3366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选择客户名称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0" name="流程图: 联系 9"/>
          <p:cNvSpPr/>
          <p:nvPr/>
        </p:nvSpPr>
        <p:spPr>
          <a:xfrm>
            <a:off x="7389495" y="3277870"/>
            <a:ext cx="311150" cy="30289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03185" y="3225165"/>
            <a:ext cx="3666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根据实际情况填写申请说明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3" name="流程图: 联系 12"/>
          <p:cNvSpPr/>
          <p:nvPr/>
        </p:nvSpPr>
        <p:spPr>
          <a:xfrm>
            <a:off x="2919095" y="3822065"/>
            <a:ext cx="311150" cy="30289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91535" y="3799840"/>
            <a:ext cx="5327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根据实际情况填写汇总信息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zh-CN" altLang="en-US" b="1">
                <a:solidFill>
                  <a:srgbClr val="FF0000"/>
                </a:solidFill>
              </a:rPr>
              <a:t>内容除备注都是必填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7" name="流程图: 联系 16"/>
          <p:cNvSpPr/>
          <p:nvPr/>
        </p:nvSpPr>
        <p:spPr>
          <a:xfrm>
            <a:off x="1901190" y="6021705"/>
            <a:ext cx="311150" cy="30289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69490" y="6021705"/>
            <a:ext cx="4664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根据实际情况上传附近，不强制上传文件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9" name="流程图: 联系 18"/>
          <p:cNvSpPr/>
          <p:nvPr/>
        </p:nvSpPr>
        <p:spPr>
          <a:xfrm>
            <a:off x="9279890" y="6207760"/>
            <a:ext cx="311150" cy="30289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endParaRPr lang="en-US" altLang="zh-CN" sz="1600" kern="100" dirty="0">
              <a:solidFill>
                <a:srgbClr val="FF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671050" y="6142355"/>
            <a:ext cx="1402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点击</a:t>
            </a:r>
            <a:r>
              <a:rPr lang="en-US" altLang="zh-CN" b="1">
                <a:solidFill>
                  <a:srgbClr val="FF0000"/>
                </a:solidFill>
              </a:rPr>
              <a:t>“</a:t>
            </a:r>
            <a:r>
              <a:rPr lang="zh-CN" altLang="en-US" b="1">
                <a:solidFill>
                  <a:srgbClr val="FF0000"/>
                </a:solidFill>
              </a:rPr>
              <a:t>提交</a:t>
            </a:r>
            <a:r>
              <a:rPr lang="en-US" altLang="zh-CN" b="1">
                <a:solidFill>
                  <a:srgbClr val="FF0000"/>
                </a:solidFill>
              </a:rPr>
              <a:t>”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96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9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69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8、9、10、11、12、13、17、20、21、22、23、26、31、36、39、40"/>
</p:tagLst>
</file>

<file path=ppt/tags/tag144.xml><?xml version="1.0" encoding="utf-8"?>
<p:tagLst xmlns:p="http://schemas.openxmlformats.org/presentationml/2006/main">
  <p:tag name="KSO_WM_UNIT_TABLE_BEAUTIFY" val="smartTable{0482b215-f7d0-41fb-825c-b64c00c4220d}"/>
</p:tagLst>
</file>

<file path=ppt/tags/tag145.xml><?xml version="1.0" encoding="utf-8"?>
<p:tagLst xmlns:p="http://schemas.openxmlformats.org/presentationml/2006/main">
  <p:tag name="KSO_WPP_MARK_KEY" val="3c7a70a8-5c17-48a5-8c93-7f5a0d8c158c"/>
  <p:tag name="COMMONDATA" val="eyJoZGlkIjoiZTkzNWViOWM5ODc3YTUzOTE3OGE3YzY2YTEyYjgxOGIifQ==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20204696">
      <a:dk1>
        <a:srgbClr val="000000"/>
      </a:dk1>
      <a:lt1>
        <a:srgbClr val="FFFFFF"/>
      </a:lt1>
      <a:dk2>
        <a:srgbClr val="8D99AD"/>
      </a:dk2>
      <a:lt2>
        <a:srgbClr val="FFFFFF"/>
      </a:lt2>
      <a:accent1>
        <a:srgbClr val="6374A9"/>
      </a:accent1>
      <a:accent2>
        <a:srgbClr val="8098B6"/>
      </a:accent2>
      <a:accent3>
        <a:srgbClr val="5C8A9E"/>
      </a:accent3>
      <a:accent4>
        <a:srgbClr val="528988"/>
      </a:accent4>
      <a:accent5>
        <a:srgbClr val="2C8C4C"/>
      </a:accent5>
      <a:accent6>
        <a:srgbClr val="305E4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1597</Words>
  <Application>WPS 演示</Application>
  <PresentationFormat>宽屏</PresentationFormat>
  <Paragraphs>294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汉仪旗黑-85S</vt:lpstr>
      <vt:lpstr>黑体</vt:lpstr>
      <vt:lpstr>Myriad Pro</vt:lpstr>
      <vt:lpstr>DejaVu Math TeX Gyre</vt:lpstr>
      <vt:lpstr>思源黑体 CN Normal</vt:lpstr>
      <vt:lpstr>方正黑体简体</vt:lpstr>
      <vt:lpstr>Meiryo UI</vt:lpstr>
      <vt:lpstr>Times New Roman</vt:lpstr>
      <vt:lpstr>Myriad Pro Black</vt:lpstr>
      <vt:lpstr>Yu Gothic UI Semibold</vt:lpstr>
      <vt:lpstr>Calibri</vt:lpstr>
      <vt:lpstr>Arial Unicode MS</vt:lpstr>
      <vt:lpstr>Yu Gothic UI</vt:lpstr>
      <vt:lpstr>Wingdings</vt:lpstr>
      <vt:lpstr>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书军</cp:lastModifiedBy>
  <cp:revision>120</cp:revision>
  <dcterms:created xsi:type="dcterms:W3CDTF">2023-02-21T08:56:00Z</dcterms:created>
  <dcterms:modified xsi:type="dcterms:W3CDTF">2023-02-21T10:44:05Z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74F4DFE1CF79AEA52F6BF46302D88A42_43</vt:lpwstr>
  </property>
  <property fmtid="{D5CDD505-2E9C-101B-9397-08002B2CF9AE}" pid="3" name="KSOProductBuildVer">
    <vt:lpwstr>2052-11.1.0.13703</vt:lpwstr>
  </property>
</Properties>
</file>